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02" r:id="rId2"/>
    <p:sldId id="306" r:id="rId3"/>
    <p:sldId id="315" r:id="rId4"/>
    <p:sldId id="312" r:id="rId5"/>
    <p:sldId id="332" r:id="rId6"/>
    <p:sldId id="345" r:id="rId7"/>
    <p:sldId id="333" r:id="rId8"/>
    <p:sldId id="334" r:id="rId9"/>
    <p:sldId id="313" r:id="rId10"/>
    <p:sldId id="316" r:id="rId11"/>
    <p:sldId id="330" r:id="rId12"/>
    <p:sldId id="331" r:id="rId13"/>
    <p:sldId id="257" r:id="rId14"/>
    <p:sldId id="256" r:id="rId15"/>
    <p:sldId id="325" r:id="rId16"/>
    <p:sldId id="318" r:id="rId17"/>
    <p:sldId id="319" r:id="rId18"/>
    <p:sldId id="320" r:id="rId19"/>
    <p:sldId id="324" r:id="rId20"/>
    <p:sldId id="317" r:id="rId21"/>
    <p:sldId id="259" r:id="rId22"/>
    <p:sldId id="344" r:id="rId23"/>
    <p:sldId id="336" r:id="rId24"/>
    <p:sldId id="337" r:id="rId25"/>
    <p:sldId id="338" r:id="rId26"/>
    <p:sldId id="339" r:id="rId27"/>
    <p:sldId id="267" r:id="rId28"/>
    <p:sldId id="321" r:id="rId29"/>
    <p:sldId id="323" r:id="rId30"/>
    <p:sldId id="270" r:id="rId31"/>
    <p:sldId id="346" r:id="rId32"/>
    <p:sldId id="347" r:id="rId33"/>
    <p:sldId id="327" r:id="rId34"/>
    <p:sldId id="258" r:id="rId35"/>
    <p:sldId id="335" r:id="rId36"/>
    <p:sldId id="326" r:id="rId37"/>
    <p:sldId id="329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0000CC"/>
    <a:srgbClr val="00CCFF"/>
    <a:srgbClr val="0066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20" d="100"/>
          <a:sy n="120" d="100"/>
        </p:scale>
        <p:origin x="-708" y="-102"/>
      </p:cViewPr>
      <p:guideLst>
        <p:guide orient="horz" pos="119"/>
        <p:guide pos="56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9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CB28E-529C-476D-91F5-9308DD8B331F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21735-58F4-4E6D-95C0-2B2589B136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513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EEB901-57C0-4773-8FFC-FBDD0FFC94FB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774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CC86D-AFD6-4609-BD8E-CE56B707980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521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CC86D-AFD6-4609-BD8E-CE56B707980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118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21735-58F4-4E6D-95C0-2B2589B1368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564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5256F-0C2F-48B4-8E52-D4D7E2665F64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431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909-29B0-4BC0-A18C-8681FE156CB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4FCF2-3974-4CBE-A136-EA905AB0F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12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909-29B0-4BC0-A18C-8681FE156CB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4FCF2-3974-4CBE-A136-EA905AB0F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96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909-29B0-4BC0-A18C-8681FE156CB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4FCF2-3974-4CBE-A136-EA905AB0F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143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909-29B0-4BC0-A18C-8681FE156CB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4FCF2-3974-4CBE-A136-EA905AB0F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481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909-29B0-4BC0-A18C-8681FE156CB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4FCF2-3974-4CBE-A136-EA905AB0F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830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909-29B0-4BC0-A18C-8681FE156CB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4FCF2-3974-4CBE-A136-EA905AB0F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832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909-29B0-4BC0-A18C-8681FE156CB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4FCF2-3974-4CBE-A136-EA905AB0F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4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909-29B0-4BC0-A18C-8681FE156CB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4FCF2-3974-4CBE-A136-EA905AB0F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961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909-29B0-4BC0-A18C-8681FE156CB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4FCF2-3974-4CBE-A136-EA905AB0F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20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909-29B0-4BC0-A18C-8681FE156CB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4FCF2-3974-4CBE-A136-EA905AB0F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400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909-29B0-4BC0-A18C-8681FE156CB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4FCF2-3974-4CBE-A136-EA905AB0F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091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10909-29B0-4BC0-A18C-8681FE156CB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4FCF2-3974-4CBE-A136-EA905AB0F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753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4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8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02432" y="1193622"/>
            <a:ext cx="7617668" cy="1371600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zh-CN" altLang="zh-CN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精</a:t>
            </a:r>
            <a:r>
              <a:rPr lang="zh-CN" altLang="zh-CN" sz="4000" b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准医</a:t>
            </a:r>
            <a:r>
              <a:rPr lang="zh-CN" altLang="zh-CN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学</a:t>
            </a: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时代的</a:t>
            </a:r>
            <a:r>
              <a:rPr lang="zh-CN" altLang="zh-CN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磁</a:t>
            </a:r>
            <a:r>
              <a:rPr lang="zh-CN" altLang="zh-CN" sz="4000" b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共振成像中的数学</a:t>
            </a:r>
            <a:r>
              <a:rPr lang="zh-CN" altLang="zh-CN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问题</a:t>
            </a:r>
            <a:endParaRPr lang="en-US" altLang="zh-CN" sz="4000" b="1" dirty="0"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528" y="3429000"/>
            <a:ext cx="8610600" cy="2286000"/>
          </a:xfrm>
        </p:spPr>
        <p:txBody>
          <a:bodyPr>
            <a:normAutofit fontScale="92500" lnSpcReduction="10000"/>
          </a:bodyPr>
          <a:lstStyle/>
          <a:p>
            <a:pPr algn="ctr" eaLnBrk="1" hangingPunct="1">
              <a:spcBef>
                <a:spcPct val="0"/>
              </a:spcBef>
            </a:pPr>
            <a:r>
              <a:rPr lang="zh-CN" altLang="en-US" sz="4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雷 皓</a:t>
            </a:r>
            <a:endParaRPr lang="en-US" altLang="zh-CN" sz="4000" b="1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</a:pPr>
            <a:endParaRPr lang="en-US" altLang="zh-CN" b="1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</a:pPr>
            <a:r>
              <a:rPr lang="zh-CN" altLang="en-US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武汉磁共振中心</a:t>
            </a:r>
            <a:endParaRPr lang="en-US" altLang="zh-CN" b="1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</a:pPr>
            <a:r>
              <a:rPr lang="zh-CN" altLang="en-US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波谱与原子分子物理国家重点实验室</a:t>
            </a:r>
            <a:endParaRPr lang="en-US" altLang="zh-CN" b="1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</a:pPr>
            <a:r>
              <a:rPr lang="zh-CN" altLang="en-US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中国科学院武汉物理与数学研究所</a:t>
            </a:r>
            <a:endParaRPr lang="en-US" altLang="zh-CN" b="1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124" name="Picture 6" descr="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 t="3773" r="57333" b="13208"/>
          <a:stretch>
            <a:fillRect/>
          </a:stretch>
        </p:blipFill>
        <p:spPr bwMode="auto">
          <a:xfrm>
            <a:off x="7696200" y="5594264"/>
            <a:ext cx="1447800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6" descr="5bafa40f8b67c0dfab6457aa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382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37419"/>
            <a:ext cx="453886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670335"/>
            <a:ext cx="5696455" cy="2863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158319"/>
            <a:ext cx="1506409" cy="188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64631" y="6197806"/>
            <a:ext cx="2379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多通道相控阵线圈</a:t>
            </a:r>
            <a:endParaRPr lang="zh-CN" altLang="en-US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0272" y="3131676"/>
            <a:ext cx="15776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图像重建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48064" y="1484784"/>
            <a:ext cx="3892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00CC"/>
                </a:solidFill>
                <a:ea typeface="黑体" panose="02010609060101010101" pitchFamily="49" charset="-122"/>
              </a:rPr>
              <a:t>基于硬件的加速成像</a:t>
            </a:r>
          </a:p>
        </p:txBody>
      </p:sp>
    </p:spTree>
    <p:extLst>
      <p:ext uri="{BB962C8B-B14F-4D97-AF65-F5344CB8AC3E}">
        <p14:creationId xmlns:p14="http://schemas.microsoft.com/office/powerpoint/2010/main" val="29341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007" y="252280"/>
            <a:ext cx="9036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00CC"/>
                </a:solidFill>
                <a:ea typeface="黑体" panose="02010609060101010101" pitchFamily="49" charset="-122"/>
              </a:rPr>
              <a:t>基于压缩感知（</a:t>
            </a:r>
            <a:r>
              <a:rPr lang="en-US" altLang="zh-CN" sz="3200" b="1" dirty="0">
                <a:solidFill>
                  <a:srgbClr val="0000CC"/>
                </a:solidFill>
                <a:ea typeface="黑体" panose="02010609060101010101" pitchFamily="49" charset="-122"/>
              </a:rPr>
              <a:t>Compressed Sensing</a:t>
            </a:r>
            <a:r>
              <a:rPr lang="zh-CN" altLang="en-US" sz="3200" b="1" dirty="0">
                <a:solidFill>
                  <a:srgbClr val="0000CC"/>
                </a:solidFill>
                <a:ea typeface="黑体" panose="02010609060101010101" pitchFamily="49" charset="-122"/>
              </a:rPr>
              <a:t>）的加速成像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529" y="980728"/>
            <a:ext cx="8578496" cy="157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如果采集的信号满</a:t>
            </a:r>
            <a:r>
              <a:rPr lang="zh-CN"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足以下</a:t>
            </a:r>
            <a:r>
              <a:rPr lang="zh-CN"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两</a:t>
            </a:r>
            <a:r>
              <a:rPr lang="zh-CN"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个条件</a:t>
            </a:r>
            <a:r>
              <a:rPr lang="zh-CN"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zh-CN"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则可通过合适的重建算法（如凸优化等）实现从相对较少的测量值还原出原来整个欲得知的信号。</a:t>
            </a:r>
            <a:endParaRPr lang="en-US" altLang="zh-CN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信号是稀疏的或经正交变换后是稀疏的；</a:t>
            </a:r>
            <a:endParaRPr lang="en-US" altLang="zh-CN" dirty="0" smtClean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采样矩阵为随机、非相干</a:t>
            </a:r>
            <a:endParaRPr lang="en-US" altLang="zh-CN" dirty="0" smtClean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2748019"/>
            <a:ext cx="2139057" cy="2913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719" y="2780928"/>
            <a:ext cx="1800562" cy="179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564904"/>
            <a:ext cx="2107323" cy="2932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904" y="577533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ea typeface="黑体" panose="02010609060101010101" pitchFamily="49" charset="-122"/>
              </a:rPr>
              <a:t>Full Sampling</a:t>
            </a:r>
            <a:endParaRPr lang="zh-CN" altLang="en-US" sz="1600" dirty="0">
              <a:ea typeface="黑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2637" y="4653136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ea typeface="黑体" panose="02010609060101010101" pitchFamily="49" charset="-122"/>
              </a:defRPr>
            </a:lvl1pPr>
          </a:lstStyle>
          <a:p>
            <a:r>
              <a:rPr lang="en-US" altLang="zh-CN" sz="1600" dirty="0"/>
              <a:t>10%K</a:t>
            </a:r>
            <a:r>
              <a:rPr lang="zh-CN" altLang="en-US" sz="1600" dirty="0"/>
              <a:t>空间欠</a:t>
            </a:r>
            <a:r>
              <a:rPr lang="zh-CN" altLang="en-US" sz="1600" dirty="0" smtClean="0"/>
              <a:t>采样</a:t>
            </a:r>
            <a:endParaRPr lang="en-US" altLang="zh-CN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6381745" y="5661246"/>
            <a:ext cx="25202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ea typeface="黑体" panose="02010609060101010101" pitchFamily="49" charset="-122"/>
              </a:defRPr>
            </a:lvl1pPr>
          </a:lstStyle>
          <a:p>
            <a:r>
              <a:rPr lang="zh-CN" altLang="en-US" sz="1600" dirty="0" smtClean="0"/>
              <a:t>由欠采样数据重建图像</a:t>
            </a:r>
            <a:endParaRPr lang="en-US" altLang="zh-CN" sz="1600" dirty="0" smtClean="0"/>
          </a:p>
          <a:p>
            <a:r>
              <a:rPr lang="zh-CN" altLang="en-US" sz="1600" dirty="0" smtClean="0"/>
              <a:t>（左）常规方法</a:t>
            </a:r>
            <a:endParaRPr lang="en-US" altLang="zh-CN" sz="1600" dirty="0" smtClean="0"/>
          </a:p>
          <a:p>
            <a:r>
              <a:rPr lang="zh-CN" altLang="en-US" sz="1600" dirty="0" smtClean="0">
                <a:solidFill>
                  <a:srgbClr val="FF0000"/>
                </a:solidFill>
              </a:rPr>
              <a:t>（右）压缩感知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232" y="6523020"/>
            <a:ext cx="37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/>
              <a:t>Lustig</a:t>
            </a:r>
            <a:r>
              <a:rPr lang="en-US" altLang="zh-CN" sz="1400" dirty="0" smtClean="0"/>
              <a:t> M., </a:t>
            </a:r>
            <a:r>
              <a:rPr lang="en-US" altLang="zh-CN" sz="1400" dirty="0" err="1" smtClean="0"/>
              <a:t>Donoho</a:t>
            </a:r>
            <a:r>
              <a:rPr lang="en-US" altLang="zh-CN" sz="1400" dirty="0" smtClean="0"/>
              <a:t> DL and </a:t>
            </a:r>
            <a:r>
              <a:rPr lang="en-US" altLang="zh-CN" sz="1400" dirty="0" err="1" smtClean="0"/>
              <a:t>Pauly</a:t>
            </a:r>
            <a:r>
              <a:rPr lang="en-US" altLang="zh-CN" sz="1400" dirty="0" smtClean="0"/>
              <a:t> JM, 2006.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2789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6723" y="476250"/>
            <a:ext cx="7056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0000CC"/>
                </a:solidFill>
                <a:ea typeface="黑体" panose="02010609060101010101" pitchFamily="49" charset="-122"/>
              </a:rPr>
              <a:t>压缩感知为优化</a:t>
            </a:r>
            <a:r>
              <a:rPr lang="zh-CN" altLang="en-US" sz="3200" b="1" dirty="0">
                <a:solidFill>
                  <a:srgbClr val="0000CC"/>
                </a:solidFill>
                <a:ea typeface="黑体" panose="02010609060101010101" pitchFamily="49" charset="-122"/>
              </a:rPr>
              <a:t>快速成</a:t>
            </a:r>
            <a:r>
              <a:rPr lang="zh-CN" altLang="en-US" sz="3200" b="1" dirty="0" smtClean="0">
                <a:solidFill>
                  <a:srgbClr val="0000CC"/>
                </a:solidFill>
                <a:ea typeface="黑体" panose="02010609060101010101" pitchFamily="49" charset="-122"/>
              </a:rPr>
              <a:t>像策略提供了数学理论基础</a:t>
            </a:r>
            <a:endParaRPr lang="zh-CN" altLang="en-US" sz="3200" b="1" dirty="0">
              <a:solidFill>
                <a:srgbClr val="0000CC"/>
              </a:solidFill>
              <a:ea typeface="黑体" panose="02010609060101010101" pitchFamily="49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876" y="2653148"/>
            <a:ext cx="2232247" cy="22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582596"/>
            <a:ext cx="2304256" cy="2254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43608" y="2114272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K</a:t>
            </a:r>
            <a:r>
              <a:rPr lang="zh-CN" altLang="en-US" sz="20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空间</a:t>
            </a:r>
            <a:endParaRPr lang="zh-CN" altLang="en-US" sz="2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49941" y="211427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稀疏域</a:t>
            </a:r>
            <a:endParaRPr lang="zh-CN" altLang="en-US" sz="2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36296" y="21142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图像</a:t>
            </a:r>
            <a:endParaRPr lang="zh-CN" altLang="en-US" sz="2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5230941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数学理论指导下的</a:t>
            </a:r>
            <a:r>
              <a:rPr lang="en-US" altLang="zh-CN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K</a:t>
            </a:r>
            <a:r>
              <a:rPr lang="zh-CN" altLang="en-US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空间欠采样规则</a:t>
            </a:r>
            <a:endParaRPr lang="zh-CN" altLang="en-US" b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60232" y="523094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图像重建算法选择</a:t>
            </a:r>
            <a:endParaRPr lang="zh-CN" altLang="en-US" b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63" y="2678806"/>
            <a:ext cx="2134155" cy="2129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左右箭头 15"/>
          <p:cNvSpPr/>
          <p:nvPr/>
        </p:nvSpPr>
        <p:spPr>
          <a:xfrm>
            <a:off x="5718954" y="3566693"/>
            <a:ext cx="756084" cy="2324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2699792" y="3566693"/>
            <a:ext cx="648072" cy="232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24328" y="4787860"/>
            <a:ext cx="63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17811" y="4787860"/>
            <a:ext cx="100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K</a:t>
            </a:r>
            <a:r>
              <a:rPr lang="en-US" altLang="zh-CN" dirty="0" smtClean="0"/>
              <a:t>&lt;&lt;N</a:t>
            </a:r>
            <a:r>
              <a:rPr lang="en-US" altLang="zh-CN" baseline="30000" dirty="0" smtClean="0"/>
              <a:t>2</a:t>
            </a:r>
            <a:endParaRPr lang="zh-CN" altLang="en-US" baseline="30000" dirty="0"/>
          </a:p>
        </p:txBody>
      </p:sp>
      <p:sp>
        <p:nvSpPr>
          <p:cNvPr id="17" name="TextBox 16"/>
          <p:cNvSpPr txBox="1"/>
          <p:nvPr/>
        </p:nvSpPr>
        <p:spPr>
          <a:xfrm>
            <a:off x="395536" y="453060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FF00"/>
                </a:solidFill>
              </a:rPr>
              <a:t>M ≈ </a:t>
            </a:r>
            <a:r>
              <a:rPr lang="en-US" altLang="zh-CN" sz="1600" b="1" i="1" dirty="0">
                <a:solidFill>
                  <a:srgbClr val="FFFF00"/>
                </a:solidFill>
              </a:rPr>
              <a:t>K</a:t>
            </a:r>
            <a:r>
              <a:rPr lang="en-US" altLang="zh-CN" sz="1600" b="1" dirty="0">
                <a:solidFill>
                  <a:srgbClr val="FFFF00"/>
                </a:solidFill>
              </a:rPr>
              <a:t>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logN</a:t>
            </a:r>
            <a:r>
              <a:rPr lang="en-US" altLang="zh-CN" sz="1600" b="1" baseline="30000" dirty="0" smtClean="0">
                <a:solidFill>
                  <a:srgbClr val="FFFF00"/>
                </a:solidFill>
              </a:rPr>
              <a:t>2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 </a:t>
            </a:r>
            <a:r>
              <a:rPr lang="en-US" altLang="zh-CN" sz="1600" b="1" dirty="0">
                <a:solidFill>
                  <a:srgbClr val="FFFF00"/>
                </a:solidFill>
              </a:rPr>
              <a:t>&lt;&lt; 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N</a:t>
            </a:r>
            <a:r>
              <a:rPr lang="en-US" altLang="zh-CN" sz="1600" b="1" baseline="30000" dirty="0" smtClean="0">
                <a:solidFill>
                  <a:srgbClr val="FFFF00"/>
                </a:solidFill>
              </a:rPr>
              <a:t>2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 </a:t>
            </a:r>
            <a:endParaRPr lang="zh-CN" altLang="en-US" sz="1600" b="1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8279" y="4808509"/>
            <a:ext cx="63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5505" y="3563724"/>
            <a:ext cx="63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</a:t>
            </a:r>
            <a:endParaRPr lang="zh-CN" altLang="en-US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083270"/>
              </p:ext>
            </p:extLst>
          </p:nvPr>
        </p:nvGraphicFramePr>
        <p:xfrm>
          <a:off x="6769472" y="5715857"/>
          <a:ext cx="2195016" cy="59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5" name="Equation" r:id="rId7" imgW="965160" imgH="304560" progId="Equation.DSMT4">
                  <p:embed/>
                </p:oleObj>
              </mc:Choice>
              <mc:Fallback>
                <p:oleObj name="Equation" r:id="rId7" imgW="965160" imgH="304560" progId="Equation.DSMT4">
                  <p:embed/>
                  <p:pic>
                    <p:nvPicPr>
                      <p:cNvPr id="0" name="对象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9472" y="5715857"/>
                        <a:ext cx="2195016" cy="593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8748464" y="3405845"/>
            <a:ext cx="63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478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347488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6" r="24447"/>
          <a:stretch/>
        </p:blipFill>
        <p:spPr>
          <a:xfrm>
            <a:off x="2957689" y="5307046"/>
            <a:ext cx="4133258" cy="155095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2826"/>
            <a:ext cx="26765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18" y="4509120"/>
            <a:ext cx="8907363" cy="1007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04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59632" y="5085183"/>
            <a:ext cx="71287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Finally, he speaks. The </a:t>
            </a:r>
            <a:r>
              <a:rPr lang="en-US" altLang="zh-CN" sz="2400" b="1" dirty="0">
                <a:solidFill>
                  <a:srgbClr val="FF0000"/>
                </a:solidFill>
              </a:rPr>
              <a:t>compressed sensing </a:t>
            </a:r>
            <a:r>
              <a:rPr lang="en-US" altLang="zh-CN" sz="2400" dirty="0"/>
              <a:t>breakthrough "</a:t>
            </a:r>
            <a:r>
              <a:rPr lang="en-US" altLang="zh-CN" sz="2400" b="1" dirty="0">
                <a:solidFill>
                  <a:srgbClr val="FF0000"/>
                </a:solidFill>
              </a:rPr>
              <a:t>still impresses me the most</a:t>
            </a:r>
            <a:r>
              <a:rPr lang="en-US" altLang="zh-CN" sz="2400" dirty="0"/>
              <a:t>", he says</a:t>
            </a:r>
            <a:r>
              <a:rPr lang="en-US" altLang="zh-CN" sz="2400" dirty="0" smtClean="0"/>
              <a:t>. </a:t>
            </a:r>
            <a:r>
              <a:rPr lang="en-US" altLang="zh-CN" sz="2400" dirty="0"/>
              <a:t>"</a:t>
            </a:r>
            <a:r>
              <a:rPr lang="en-US" altLang="zh-CN" sz="2400" b="1" dirty="0">
                <a:solidFill>
                  <a:srgbClr val="0000CC"/>
                </a:solidFill>
              </a:rPr>
              <a:t>Most of what I do does not save lives</a:t>
            </a:r>
            <a:r>
              <a:rPr lang="en-US" altLang="zh-CN" sz="2400" dirty="0" smtClean="0"/>
              <a:t>."</a:t>
            </a:r>
            <a:endParaRPr lang="zh-CN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6632"/>
            <a:ext cx="4211960" cy="2141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403" y="2213223"/>
            <a:ext cx="4759194" cy="265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4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3"/>
          <p:cNvSpPr>
            <a:spLocks noGrp="1" noChangeArrowheads="1"/>
          </p:cNvSpPr>
          <p:nvPr>
            <p:ph type="title"/>
          </p:nvPr>
        </p:nvSpPr>
        <p:spPr>
          <a:xfrm>
            <a:off x="539552" y="980728"/>
            <a:ext cx="8208912" cy="648072"/>
          </a:xfrm>
          <a:solidFill>
            <a:srgbClr val="FFCCFF"/>
          </a:solidFill>
          <a:ln w="25400">
            <a:solidFill>
              <a:srgbClr val="C00000"/>
            </a:solidFill>
          </a:ln>
        </p:spPr>
        <p:txBody>
          <a:bodyPr>
            <a:no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个体</a:t>
            </a:r>
            <a:r>
              <a:rPr lang="zh-CN" altLang="en-US" sz="2800" b="1" dirty="0" smtClean="0">
                <a:solidFill>
                  <a:srgbClr val="0000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影像学数据中</a:t>
            </a:r>
            <a:r>
              <a:rPr lang="zh-CN" altLang="en-US" sz="28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参数化</a:t>
            </a:r>
            <a:r>
              <a:rPr lang="zh-CN" altLang="en-US" sz="2800" b="1" dirty="0" smtClean="0">
                <a:solidFill>
                  <a:srgbClr val="0000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信息的</a:t>
            </a:r>
            <a:r>
              <a:rPr lang="zh-CN" altLang="en-US" sz="2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定量</a:t>
            </a:r>
            <a:r>
              <a:rPr lang="zh-CN" altLang="en-US" sz="2800" b="1" dirty="0" smtClean="0">
                <a:solidFill>
                  <a:srgbClr val="0000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提取与分析</a:t>
            </a:r>
            <a:endParaRPr lang="en-US" altLang="zh-CN" sz="2800" b="1" dirty="0" smtClean="0">
              <a:solidFill>
                <a:srgbClr val="0000CC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图片 5" descr="5090_h.jpg"/>
          <p:cNvPicPr>
            <a:picLocks noChangeAspect="1"/>
          </p:cNvPicPr>
          <p:nvPr/>
        </p:nvPicPr>
        <p:blipFill>
          <a:blip r:embed="rId2" cstate="print"/>
          <a:srcRect l="16104" r="20876"/>
          <a:stretch>
            <a:fillRect/>
          </a:stretch>
        </p:blipFill>
        <p:spPr>
          <a:xfrm>
            <a:off x="5561972" y="4066470"/>
            <a:ext cx="1984423" cy="245829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61972" y="6494377"/>
            <a:ext cx="23479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 smtClean="0"/>
              <a:t>Hagmann</a:t>
            </a:r>
            <a:r>
              <a:rPr lang="en-US" altLang="zh-CN" sz="1200" dirty="0" smtClean="0"/>
              <a:t> et al., </a:t>
            </a:r>
            <a:r>
              <a:rPr lang="en-US" altLang="zh-CN" sz="1200" dirty="0" err="1" smtClean="0"/>
              <a:t>PLoS</a:t>
            </a:r>
            <a:r>
              <a:rPr lang="en-US" altLang="zh-CN" sz="1200" dirty="0" smtClean="0"/>
              <a:t> One, 2007</a:t>
            </a:r>
            <a:r>
              <a:rPr lang="en-US" altLang="zh-CN" sz="1200" dirty="0"/>
              <a:t>.</a:t>
            </a:r>
            <a:endParaRPr lang="zh-CN" altLang="en-US" sz="1200" dirty="0"/>
          </a:p>
        </p:txBody>
      </p:sp>
      <p:sp>
        <p:nvSpPr>
          <p:cNvPr id="4" name="矩形 3"/>
          <p:cNvSpPr/>
          <p:nvPr/>
        </p:nvSpPr>
        <p:spPr>
          <a:xfrm>
            <a:off x="755576" y="321978"/>
            <a:ext cx="82189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面向精准</a:t>
            </a:r>
            <a:r>
              <a:rPr lang="zh-CN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医学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的影像学研究的关键问题（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sz="3200" dirty="0"/>
          </a:p>
        </p:txBody>
      </p:sp>
      <p:pic>
        <p:nvPicPr>
          <p:cNvPr id="9" name="图片 4" descr="630px-MRI-Human-Brain-T1.png"/>
          <p:cNvPicPr>
            <a:picLocks noChangeAspect="1"/>
          </p:cNvPicPr>
          <p:nvPr/>
        </p:nvPicPr>
        <p:blipFill>
          <a:blip r:embed="rId3">
            <a:lum bright="1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33572"/>
          <a:stretch>
            <a:fillRect/>
          </a:stretch>
        </p:blipFill>
        <p:spPr bwMode="auto">
          <a:xfrm>
            <a:off x="3917310" y="1844824"/>
            <a:ext cx="1644662" cy="175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410" y="4221088"/>
            <a:ext cx="1800931" cy="2204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1619672" y="6510563"/>
            <a:ext cx="21602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dirty="0" err="1"/>
              <a:t>Neuroimage</a:t>
            </a:r>
            <a:r>
              <a:rPr lang="en-US" altLang="zh-CN" sz="1200" dirty="0"/>
              <a:t>, 87:199-208, 2014.</a:t>
            </a:r>
            <a:endParaRPr lang="zh-CN" altLang="en-US" sz="1200" dirty="0"/>
          </a:p>
        </p:txBody>
      </p:sp>
      <p:cxnSp>
        <p:nvCxnSpPr>
          <p:cNvPr id="3" name="直接箭头连接符 2"/>
          <p:cNvCxnSpPr>
            <a:stCxn id="9" idx="2"/>
          </p:cNvCxnSpPr>
          <p:nvPr/>
        </p:nvCxnSpPr>
        <p:spPr>
          <a:xfrm>
            <a:off x="4739641" y="3595795"/>
            <a:ext cx="914400" cy="914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3795180" y="3595795"/>
            <a:ext cx="914400" cy="914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95536" y="5110950"/>
            <a:ext cx="1346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亚像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素水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</a:t>
            </a:r>
            <a:endParaRPr lang="en-US" altLang="zh-CN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的信息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743867" y="5013176"/>
            <a:ext cx="11144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系统水平</a:t>
            </a:r>
            <a:endParaRPr lang="en-US" altLang="zh-CN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040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3456384" cy="423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259632" y="5797699"/>
            <a:ext cx="26480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 err="1" smtClean="0"/>
              <a:t>Neuroimage</a:t>
            </a:r>
            <a:r>
              <a:rPr lang="en-US" altLang="zh-CN" sz="1400" dirty="0" smtClean="0"/>
              <a:t>, 87:199-208, 2014.</a:t>
            </a:r>
            <a:endParaRPr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1043608" y="339528"/>
            <a:ext cx="73933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定量参数获</a:t>
            </a: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取 </a:t>
            </a:r>
            <a:r>
              <a:rPr lang="en-US" altLang="zh-CN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--- </a:t>
            </a:r>
            <a:r>
              <a:rPr lang="zh-CN" altLang="en-US" sz="4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亚像</a:t>
            </a: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素水平 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4644008" y="1628800"/>
            <a:ext cx="3959748" cy="1261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 dirty="0" smtClean="0">
                <a:latin typeface="黑体" pitchFamily="2" charset="-122"/>
                <a:ea typeface="黑体" pitchFamily="2" charset="-122"/>
              </a:rPr>
              <a:t>影像特征</a:t>
            </a:r>
            <a:r>
              <a:rPr lang="en-US" altLang="zh-CN" sz="2800" b="1" dirty="0" smtClean="0">
                <a:latin typeface="黑体" pitchFamily="2" charset="-122"/>
                <a:ea typeface="黑体" pitchFamily="2" charset="-122"/>
              </a:rPr>
              <a:t>/</a:t>
            </a:r>
            <a:r>
              <a:rPr lang="zh-CN" altLang="en-US" sz="2800" b="1" dirty="0" smtClean="0">
                <a:latin typeface="黑体" pitchFamily="2" charset="-122"/>
                <a:ea typeface="黑体" pitchFamily="2" charset="-122"/>
              </a:rPr>
              <a:t>标志物</a:t>
            </a:r>
            <a:r>
              <a:rPr lang="en-US" altLang="zh-CN" sz="2800" b="1" dirty="0" smtClean="0">
                <a:latin typeface="黑体" pitchFamily="2" charset="-122"/>
                <a:ea typeface="黑体" pitchFamily="2" charset="-122"/>
              </a:rPr>
              <a:t>/</a:t>
            </a:r>
            <a:r>
              <a:rPr lang="zh-CN" altLang="en-US" sz="2800" b="1" dirty="0" smtClean="0">
                <a:latin typeface="黑体" pitchFamily="2" charset="-122"/>
                <a:ea typeface="黑体" pitchFamily="2" charset="-122"/>
              </a:rPr>
              <a:t>表型</a:t>
            </a:r>
            <a:endParaRPr lang="en-US" altLang="zh-CN" sz="2800" b="1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CN" altLang="en-US" sz="1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信号强度变化</a:t>
            </a:r>
            <a:endParaRPr lang="en-US" altLang="zh-CN" sz="1600" dirty="0" smtClean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CN" altLang="en-US" sz="1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参数化组织性质的变化</a:t>
            </a:r>
            <a:endParaRPr lang="en-US" altLang="zh-CN" sz="1600" dirty="0" smtClean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CN" altLang="en-US" sz="1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体积及形态学变化</a:t>
            </a:r>
            <a:endParaRPr kumimoji="0" lang="zh-CN" altLang="en-US" sz="2400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904343" y="3036020"/>
            <a:ext cx="3699413" cy="2428327"/>
            <a:chOff x="1930135" y="3757282"/>
            <a:chExt cx="3699413" cy="2428327"/>
          </a:xfrm>
        </p:grpSpPr>
        <p:grpSp>
          <p:nvGrpSpPr>
            <p:cNvPr id="11" name="组合 10"/>
            <p:cNvGrpSpPr/>
            <p:nvPr/>
          </p:nvGrpSpPr>
          <p:grpSpPr>
            <a:xfrm>
              <a:off x="1930135" y="3757282"/>
              <a:ext cx="3406776" cy="2428327"/>
              <a:chOff x="2919414" y="3374794"/>
              <a:chExt cx="3406776" cy="1959206"/>
            </a:xfrm>
          </p:grpSpPr>
          <p:grpSp>
            <p:nvGrpSpPr>
              <p:cNvPr id="13" name="Group 18"/>
              <p:cNvGrpSpPr>
                <a:grpSpLocks/>
              </p:cNvGrpSpPr>
              <p:nvPr/>
            </p:nvGrpSpPr>
            <p:grpSpPr bwMode="auto">
              <a:xfrm>
                <a:off x="2919414" y="4683125"/>
                <a:ext cx="3406776" cy="650875"/>
                <a:chOff x="1665" y="2966"/>
                <a:chExt cx="2146" cy="410"/>
              </a:xfrm>
            </p:grpSpPr>
            <p:sp>
              <p:nvSpPr>
                <p:cNvPr id="15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1665" y="2966"/>
                  <a:ext cx="2125" cy="2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2800" b="1" dirty="0">
                      <a:latin typeface="黑体" pitchFamily="2" charset="-122"/>
                      <a:ea typeface="黑体" pitchFamily="2" charset="-122"/>
                    </a:rPr>
                    <a:t>病理、病生理机制</a:t>
                  </a:r>
                </a:p>
              </p:txBody>
            </p:sp>
            <p:sp>
              <p:nvSpPr>
                <p:cNvPr id="1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73" y="3204"/>
                  <a:ext cx="2138" cy="17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1600" dirty="0">
                      <a:solidFill>
                        <a:srgbClr val="003399"/>
                      </a:solidFill>
                      <a:latin typeface="黑体" pitchFamily="2" charset="-122"/>
                      <a:ea typeface="黑体" pitchFamily="2" charset="-122"/>
                    </a:rPr>
                    <a:t>（基因、分子、细胞、代谢）</a:t>
                  </a:r>
                </a:p>
              </p:txBody>
            </p:sp>
          </p:grpSp>
          <p:sp>
            <p:nvSpPr>
              <p:cNvPr id="14" name="上下箭头 13"/>
              <p:cNvSpPr/>
              <p:nvPr/>
            </p:nvSpPr>
            <p:spPr>
              <a:xfrm>
                <a:off x="4468305" y="3374794"/>
                <a:ext cx="245097" cy="1308330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3830040" y="4294278"/>
              <a:ext cx="1799508" cy="58477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rgbClr val="0000CC"/>
                  </a:solidFill>
                </a:rPr>
                <a:t>逆问题</a:t>
              </a:r>
              <a:endParaRPr lang="zh-CN" altLang="en-US" sz="3200" b="1" dirty="0">
                <a:solidFill>
                  <a:srgbClr val="0000CC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427984" y="3573600"/>
            <a:ext cx="1943524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0000CC"/>
                </a:solidFill>
              </a:rPr>
              <a:t>数学建模</a:t>
            </a:r>
            <a:endParaRPr lang="zh-CN" altLang="en-US" sz="32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92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5" name="Text Box 5"/>
          <p:cNvSpPr txBox="1">
            <a:spLocks noChangeArrowheads="1"/>
          </p:cNvSpPr>
          <p:nvPr/>
        </p:nvSpPr>
        <p:spPr bwMode="auto">
          <a:xfrm>
            <a:off x="2090738" y="6553200"/>
            <a:ext cx="3922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/>
              <a:t>Hagmann et al., Plos Biology; 2008</a:t>
            </a:r>
          </a:p>
        </p:txBody>
      </p:sp>
      <p:pic>
        <p:nvPicPr>
          <p:cNvPr id="9728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001" y="1612454"/>
            <a:ext cx="3179762" cy="196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97" y="3132559"/>
            <a:ext cx="3181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713" y="4221088"/>
            <a:ext cx="3179762" cy="201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683568" y="260648"/>
            <a:ext cx="81660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定量参数获</a:t>
            </a: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取 </a:t>
            </a:r>
            <a:r>
              <a:rPr lang="en-US" altLang="zh-CN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--- </a:t>
            </a: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系统</a:t>
            </a:r>
            <a:r>
              <a:rPr lang="en-US" altLang="zh-CN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/</a:t>
            </a: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网络水平 </a:t>
            </a:r>
          </a:p>
        </p:txBody>
      </p:sp>
      <p:sp>
        <p:nvSpPr>
          <p:cNvPr id="2" name="矩形 1"/>
          <p:cNvSpPr/>
          <p:nvPr/>
        </p:nvSpPr>
        <p:spPr>
          <a:xfrm>
            <a:off x="-108520" y="2103239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像素水平信息的整合</a:t>
            </a:r>
            <a:endParaRPr lang="en-US" altLang="zh-CN" sz="2400" b="1" dirty="0">
              <a:solidFill>
                <a:srgbClr val="0000CC"/>
              </a:solidFill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97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" t="33070" r="1181" b="66142"/>
          <a:stretch>
            <a:fillRect/>
          </a:stretch>
        </p:blipFill>
        <p:spPr bwMode="auto">
          <a:xfrm>
            <a:off x="17463" y="1200150"/>
            <a:ext cx="9107487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179512" y="1532040"/>
            <a:ext cx="3127375" cy="4967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>
              <a:lnSpc>
                <a:spcPct val="110000"/>
              </a:lnSpc>
              <a:buFontTx/>
              <a:buChar char="•"/>
            </a:pPr>
            <a:r>
              <a:rPr kumimoji="1" lang="en-US" altLang="zh-CN" sz="2400" b="1" dirty="0" smtClean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 </a:t>
            </a:r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节点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 边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 有向</a:t>
            </a:r>
            <a:r>
              <a:rPr kumimoji="1"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/</a:t>
            </a:r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无向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 度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 路径长度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 聚集系数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 连接密度</a:t>
            </a:r>
            <a:r>
              <a:rPr kumimoji="1"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/</a:t>
            </a:r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代价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 </a:t>
            </a:r>
            <a:r>
              <a:rPr kumimoji="1" lang="zh-CN" altLang="en-US" sz="2400" b="1" dirty="0" smtClean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 </a:t>
            </a:r>
            <a:r>
              <a:rPr kumimoji="1"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H</a:t>
            </a:r>
            <a:r>
              <a:rPr kumimoji="1" lang="en-US" altLang="zh-CN" sz="2400" b="1" dirty="0" smtClean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ub </a:t>
            </a:r>
            <a:r>
              <a:rPr kumimoji="1" lang="zh-CN" altLang="en-US" sz="2400" b="1" dirty="0" smtClean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节点</a:t>
            </a:r>
            <a:endParaRPr kumimoji="1" lang="en-US" altLang="zh-CN" sz="2400" b="1" dirty="0" smtClean="0">
              <a:latin typeface="华文新魏" panose="02010800040101010101" pitchFamily="2" charset="-122"/>
              <a:ea typeface="华文新魏" panose="02010800040101010101" pitchFamily="2" charset="-122"/>
              <a:cs typeface="Arial" charset="0"/>
            </a:endParaRPr>
          </a:p>
          <a:p>
            <a:pPr lvl="1">
              <a:lnSpc>
                <a:spcPct val="110000"/>
              </a:lnSpc>
              <a:buFontTx/>
              <a:buChar char="•"/>
            </a:pPr>
            <a:r>
              <a:rPr kumimoji="1" lang="en-US" altLang="zh-CN" sz="2400" b="1" dirty="0" smtClean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 Rich Club</a:t>
            </a:r>
            <a:r>
              <a:rPr kumimoji="1" lang="zh-CN" altLang="en-US" sz="2400" b="1" dirty="0" smtClean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性质</a:t>
            </a:r>
            <a:endParaRPr kumimoji="1" lang="en-US" altLang="zh-CN" sz="2400" b="1" dirty="0" smtClean="0">
              <a:latin typeface="华文新魏" panose="02010800040101010101" pitchFamily="2" charset="-122"/>
              <a:ea typeface="华文新魏" panose="02010800040101010101" pitchFamily="2" charset="-122"/>
              <a:cs typeface="Arial" charset="0"/>
            </a:endParaRPr>
          </a:p>
          <a:p>
            <a:pPr lvl="1">
              <a:lnSpc>
                <a:spcPct val="110000"/>
              </a:lnSpc>
              <a:buFontTx/>
              <a:buChar char="•"/>
            </a:pPr>
            <a:r>
              <a:rPr kumimoji="1" lang="zh-CN" altLang="en-US" sz="2400" b="1" dirty="0" smtClean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全局效率</a:t>
            </a:r>
            <a:endParaRPr kumimoji="1" lang="en-US" altLang="zh-CN" sz="2400" b="1" dirty="0" smtClean="0">
              <a:latin typeface="华文新魏" panose="02010800040101010101" pitchFamily="2" charset="-122"/>
              <a:ea typeface="华文新魏" panose="02010800040101010101" pitchFamily="2" charset="-122"/>
              <a:cs typeface="Arial" charset="0"/>
            </a:endParaRPr>
          </a:p>
          <a:p>
            <a:pPr lvl="1">
              <a:lnSpc>
                <a:spcPct val="110000"/>
              </a:lnSpc>
              <a:buFontTx/>
              <a:buChar char="•"/>
            </a:pPr>
            <a:r>
              <a:rPr kumimoji="1" lang="zh-CN" altLang="en-US" sz="2400" b="1" dirty="0" smtClean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局部效率</a:t>
            </a:r>
            <a:endParaRPr kumimoji="1" lang="en-US" altLang="zh-CN" sz="2400" b="1" dirty="0">
              <a:latin typeface="华文新魏" panose="02010800040101010101" pitchFamily="2" charset="-122"/>
              <a:ea typeface="华文新魏" panose="02010800040101010101" pitchFamily="2" charset="-122"/>
              <a:cs typeface="Arial" charset="0"/>
            </a:endParaRPr>
          </a:p>
          <a:p>
            <a:pPr lvl="1">
              <a:lnSpc>
                <a:spcPct val="110000"/>
              </a:lnSpc>
              <a:buFontTx/>
              <a:buChar char="•"/>
            </a:pPr>
            <a:r>
              <a:rPr kumimoji="1" lang="zh-CN" altLang="en-US" sz="2400" b="1" dirty="0" smtClean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 </a:t>
            </a:r>
            <a:r>
              <a:rPr kumimoji="1"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……</a:t>
            </a:r>
          </a:p>
        </p:txBody>
      </p:sp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787" y="5142807"/>
            <a:ext cx="3168352" cy="138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954477" y="332656"/>
            <a:ext cx="81660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定量参数获</a:t>
            </a: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取 </a:t>
            </a:r>
            <a:r>
              <a:rPr lang="en-US" altLang="zh-CN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--- </a:t>
            </a: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系统</a:t>
            </a:r>
            <a:r>
              <a:rPr lang="en-US" altLang="zh-CN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/</a:t>
            </a: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网络水平 </a:t>
            </a:r>
          </a:p>
        </p:txBody>
      </p:sp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293096"/>
            <a:ext cx="2744069" cy="137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 descr="fnsys-04-00019-g00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27984" y="1563155"/>
            <a:ext cx="3135087" cy="2198395"/>
          </a:xfrm>
          <a:prstGeom prst="rect">
            <a:avLst/>
          </a:prstGeom>
        </p:spPr>
      </p:pic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5069509" y="3761550"/>
            <a:ext cx="23405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600" dirty="0"/>
              <a:t>Fox et al., </a:t>
            </a:r>
            <a:r>
              <a:rPr lang="en-US" altLang="zh-CN" sz="1600" i="1" dirty="0"/>
              <a:t>PNAS</a:t>
            </a:r>
            <a:r>
              <a:rPr lang="en-US" altLang="zh-CN" sz="1600" dirty="0"/>
              <a:t>, 2005</a:t>
            </a:r>
          </a:p>
        </p:txBody>
      </p:sp>
    </p:spTree>
    <p:extLst>
      <p:ext uri="{BB962C8B-B14F-4D97-AF65-F5344CB8AC3E}">
        <p14:creationId xmlns:p14="http://schemas.microsoft.com/office/powerpoint/2010/main" val="75461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3237" y="311896"/>
            <a:ext cx="8137525" cy="707886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吸烟</a:t>
            </a: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与脑网络属性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pic>
        <p:nvPicPr>
          <p:cNvPr id="13" name="图片 7" descr="Figure 3.t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484784"/>
            <a:ext cx="8042275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1433422" y="4570859"/>
            <a:ext cx="162736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800" b="1" dirty="0" smtClean="0">
                <a:latin typeface="黑体" pitchFamily="2" charset="-122"/>
                <a:ea typeface="黑体" pitchFamily="2" charset="-122"/>
              </a:rPr>
              <a:t>全局效率</a:t>
            </a:r>
            <a:endParaRPr lang="en-US" altLang="zh-CN" sz="2800" b="1" dirty="0" smtClean="0">
              <a:latin typeface="黑体" pitchFamily="2" charset="-122"/>
              <a:ea typeface="黑体" pitchFamily="2" charset="-122"/>
            </a:endParaRPr>
          </a:p>
          <a:p>
            <a:pPr algn="ctr">
              <a:defRPr/>
            </a:pPr>
            <a:r>
              <a:rPr lang="en-US" altLang="zh-CN" sz="2000" b="1" dirty="0" smtClean="0">
                <a:latin typeface="Arial" pitchFamily="34" charset="0"/>
                <a:ea typeface="黑体" pitchFamily="2" charset="-122"/>
                <a:cs typeface="Arial" pitchFamily="34" charset="0"/>
              </a:rPr>
              <a:t>(path)</a:t>
            </a:r>
            <a:endParaRPr lang="zh-CN" altLang="en-US" sz="2000" b="1" dirty="0">
              <a:latin typeface="Arial" pitchFamily="34" charset="0"/>
              <a:ea typeface="黑体" pitchFamily="2" charset="-122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00192" y="4570859"/>
            <a:ext cx="162736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800" b="1" dirty="0" smtClean="0">
                <a:latin typeface="黑体" pitchFamily="2" charset="-122"/>
                <a:ea typeface="黑体" pitchFamily="2" charset="-122"/>
              </a:rPr>
              <a:t>局部效率</a:t>
            </a:r>
            <a:endParaRPr lang="en-US" altLang="zh-CN" sz="2800" b="1" dirty="0" smtClean="0">
              <a:latin typeface="黑体" pitchFamily="2" charset="-122"/>
              <a:ea typeface="黑体" pitchFamily="2" charset="-122"/>
            </a:endParaRPr>
          </a:p>
          <a:p>
            <a:pPr algn="ctr">
              <a:defRPr/>
            </a:pPr>
            <a:r>
              <a:rPr lang="en-US" altLang="zh-CN" sz="2000" b="1" dirty="0" smtClean="0">
                <a:latin typeface="Arial" pitchFamily="34" charset="0"/>
                <a:ea typeface="黑体" pitchFamily="2" charset="-122"/>
                <a:cs typeface="Arial" pitchFamily="34" charset="0"/>
              </a:rPr>
              <a:t>(clustering)</a:t>
            </a:r>
            <a:endParaRPr lang="zh-CN" altLang="en-US" sz="2000" b="1" dirty="0" smtClean="0">
              <a:latin typeface="Arial" pitchFamily="34" charset="0"/>
              <a:ea typeface="黑体" pitchFamily="2" charset="-122"/>
              <a:cs typeface="Arial" pitchFamily="34" charset="0"/>
            </a:endParaRPr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5096101"/>
            <a:ext cx="2280171" cy="114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6444208" y="6473012"/>
            <a:ext cx="25922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Addict </a:t>
            </a:r>
            <a:r>
              <a:rPr lang="en-US" altLang="zh-CN" sz="1600" dirty="0" err="1" smtClean="0"/>
              <a:t>Biol</a:t>
            </a:r>
            <a:r>
              <a:rPr lang="en-US" altLang="zh-CN" sz="1600" dirty="0" smtClean="0"/>
              <a:t>, 20:809-19, 2015</a:t>
            </a:r>
            <a:r>
              <a:rPr lang="en-US" altLang="zh-CN" sz="1600" dirty="0"/>
              <a:t>.</a:t>
            </a:r>
            <a:r>
              <a:rPr lang="en-US" altLang="zh-CN" sz="1600" dirty="0" smtClean="0"/>
              <a:t>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0746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3"/>
          <p:cNvSpPr>
            <a:spLocks noGrp="1" noChangeArrowheads="1"/>
          </p:cNvSpPr>
          <p:nvPr>
            <p:ph type="title"/>
          </p:nvPr>
        </p:nvSpPr>
        <p:spPr>
          <a:xfrm>
            <a:off x="431540" y="692696"/>
            <a:ext cx="8280919" cy="69215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影像学是当前疾病诊断最有力的工具之一</a:t>
            </a:r>
            <a:endParaRPr lang="en-US" altLang="zh-CN" sz="3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7" t="11252" r="-6147"/>
          <a:stretch/>
        </p:blipFill>
        <p:spPr bwMode="auto">
          <a:xfrm>
            <a:off x="2051720" y="2276872"/>
            <a:ext cx="5400600" cy="3121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687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2653" y="1556792"/>
            <a:ext cx="78488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图像配准、分割 （流体几何、模式识别、聚类</a:t>
            </a:r>
            <a:r>
              <a:rPr lang="zh-CN" altLang="en-US" sz="28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endParaRPr lang="en-US" altLang="zh-CN" sz="2800" b="1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数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据建模 、模型选</a:t>
            </a:r>
            <a:r>
              <a:rPr lang="zh-CN" altLang="en-US" sz="28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择、数据拟合</a:t>
            </a:r>
            <a:endParaRPr lang="en-US" altLang="zh-CN" sz="2800" b="1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病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态性条件下的逆问题求</a:t>
            </a:r>
            <a:r>
              <a:rPr lang="zh-CN" altLang="en-US" sz="28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解</a:t>
            </a:r>
            <a:endParaRPr lang="en-US" altLang="zh-CN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计算机图形学 （图像、信息的显示）</a:t>
            </a:r>
            <a:endParaRPr lang="en-US" altLang="zh-CN" sz="2800" b="1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生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物</a:t>
            </a:r>
            <a:r>
              <a:rPr lang="zh-CN" altLang="en-US" sz="28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信息学</a:t>
            </a:r>
            <a:endParaRPr lang="en-US" altLang="zh-CN" sz="2800" b="1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生</a:t>
            </a:r>
            <a:r>
              <a:rPr lang="zh-CN" altLang="en-US" sz="28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物统计学</a:t>
            </a:r>
            <a:endParaRPr lang="en-US" altLang="zh-CN" sz="2800" b="1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2800" b="1" dirty="0" smtClean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 时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间分辨</a:t>
            </a:r>
            <a:r>
              <a:rPr lang="zh-CN" altLang="en-US" sz="2800" b="1" dirty="0" smtClean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的网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络构建</a:t>
            </a:r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 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2800" b="1" dirty="0" smtClean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 网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络的演化</a:t>
            </a:r>
            <a:r>
              <a:rPr lang="zh-CN" altLang="en-US" sz="2800" b="1" dirty="0" smtClean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及其动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力学性</a:t>
            </a:r>
            <a:r>
              <a:rPr lang="zh-CN" altLang="en-US" sz="2800" b="1" dirty="0" smtClean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质</a:t>
            </a:r>
            <a:endParaRPr lang="zh-CN" altLang="en-US" sz="2800" b="1" dirty="0">
              <a:latin typeface="华文新魏" panose="02010800040101010101" pitchFamily="2" charset="-122"/>
              <a:ea typeface="华文新魏" panose="02010800040101010101" pitchFamily="2" charset="-122"/>
              <a:cs typeface="Arial" charset="0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 </a:t>
            </a:r>
            <a:r>
              <a:rPr lang="zh-CN" altLang="en-US" sz="2800" b="1" dirty="0" smtClean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网</a:t>
            </a:r>
            <a:r>
              <a:rPr lang="zh-CN" altLang="en-US" sz="2800" b="1" dirty="0" smtClean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络拓扑性质、稳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定性</a:t>
            </a:r>
            <a:r>
              <a:rPr lang="zh-CN" altLang="en-US" sz="2800" b="1" dirty="0" smtClean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、鲁棒性</a:t>
            </a:r>
            <a:endParaRPr kumimoji="1" lang="zh-CN" altLang="en-US" sz="2000" b="1" dirty="0">
              <a:latin typeface="华文新魏" panose="02010800040101010101" pitchFamily="2" charset="-122"/>
              <a:ea typeface="华文新魏" panose="02010800040101010101" pitchFamily="2" charset="-122"/>
              <a:cs typeface="Arial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70666" y="548680"/>
            <a:ext cx="7632847" cy="93610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solidFill>
                  <a:srgbClr val="0000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影像学数据信息提取相</a:t>
            </a:r>
            <a:r>
              <a:rPr lang="zh-CN" altLang="en-US" sz="3600" b="1" dirty="0">
                <a:solidFill>
                  <a:srgbClr val="0000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关的数</a:t>
            </a:r>
            <a:r>
              <a:rPr lang="zh-CN" altLang="en-US" sz="3600" b="1" dirty="0" smtClean="0">
                <a:solidFill>
                  <a:srgbClr val="0000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学问题</a:t>
            </a:r>
            <a:endParaRPr lang="en-US" altLang="zh-CN" sz="3600" b="1" dirty="0" smtClean="0">
              <a:solidFill>
                <a:srgbClr val="0000CC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108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2" name="Rectangle 6"/>
          <p:cNvSpPr>
            <a:spLocks noChangeArrowheads="1"/>
          </p:cNvSpPr>
          <p:nvPr/>
        </p:nvSpPr>
        <p:spPr bwMode="auto">
          <a:xfrm>
            <a:off x="300608" y="1201298"/>
            <a:ext cx="85427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Clr>
                <a:srgbClr val="0066FF"/>
              </a:buClr>
              <a:buFont typeface="Wingdings" pitchFamily="2" charset="2"/>
              <a:buChar char="Ø"/>
            </a:pP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  </a:t>
            </a:r>
            <a:r>
              <a:rPr lang="zh-CN" altLang="en-US" sz="2400" b="1" dirty="0">
                <a:solidFill>
                  <a:srgbClr val="0066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图像</a:t>
            </a:r>
            <a:r>
              <a:rPr lang="zh-CN" altLang="en-US" sz="2400" b="1" dirty="0" smtClean="0">
                <a:solidFill>
                  <a:srgbClr val="0066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配准的数学本质：目标函数（</a:t>
            </a: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图像相</a:t>
            </a:r>
            <a:r>
              <a:rPr lang="zh-CN" altLang="en-US" sz="2400" b="1" dirty="0" smtClean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似性</a:t>
            </a: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度量</a:t>
            </a:r>
            <a:r>
              <a:rPr lang="zh-CN" altLang="en-US" sz="2400" b="1" dirty="0" smtClean="0">
                <a:solidFill>
                  <a:srgbClr val="0066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charset="0"/>
              </a:rPr>
              <a:t>）的优化</a:t>
            </a:r>
            <a:endParaRPr lang="zh-CN" altLang="en-US" sz="2400" b="1" dirty="0">
              <a:solidFill>
                <a:srgbClr val="0066FF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0375" y="2009080"/>
            <a:ext cx="8099425" cy="1828800"/>
            <a:chOff x="549275" y="4819650"/>
            <a:chExt cx="8099425" cy="1828800"/>
          </a:xfrm>
        </p:grpSpPr>
        <p:sp>
          <p:nvSpPr>
            <p:cNvPr id="65541" name="Rectangle 5"/>
            <p:cNvSpPr>
              <a:spLocks noChangeArrowheads="1"/>
            </p:cNvSpPr>
            <p:nvPr/>
          </p:nvSpPr>
          <p:spPr bwMode="auto">
            <a:xfrm>
              <a:off x="549275" y="5421313"/>
              <a:ext cx="184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endParaRPr lang="en-GB" altLang="zh-CN">
                <a:solidFill>
                  <a:schemeClr val="tx2"/>
                </a:solidFill>
                <a:latin typeface="Comic Sans MS" pitchFamily="66" charset="0"/>
              </a:endParaRPr>
            </a:p>
          </p:txBody>
        </p:sp>
        <p:pic>
          <p:nvPicPr>
            <p:cNvPr id="65543" name="Picture 7" descr="optim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4819650"/>
              <a:ext cx="6453187" cy="142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544" name="Text Box 8"/>
            <p:cNvSpPr txBox="1">
              <a:spLocks noChangeArrowheads="1"/>
            </p:cNvSpPr>
            <p:nvPr/>
          </p:nvSpPr>
          <p:spPr bwMode="auto">
            <a:xfrm>
              <a:off x="655638" y="5065713"/>
              <a:ext cx="1539875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 eaLnBrk="0" hangingPunct="0"/>
              <a:r>
                <a:rPr lang="en-GB" altLang="zh-CN" sz="2000">
                  <a:latin typeface="Comic Sans MS" pitchFamily="66" charset="0"/>
                </a:rPr>
                <a:t>Objective function</a:t>
              </a:r>
            </a:p>
          </p:txBody>
        </p:sp>
        <p:sp>
          <p:nvSpPr>
            <p:cNvPr id="65545" name="Line 9"/>
            <p:cNvSpPr>
              <a:spLocks noChangeShapeType="1"/>
            </p:cNvSpPr>
            <p:nvPr/>
          </p:nvSpPr>
          <p:spPr bwMode="auto">
            <a:xfrm>
              <a:off x="4405313" y="5124450"/>
              <a:ext cx="990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46" name="Text Box 10"/>
            <p:cNvSpPr txBox="1">
              <a:spLocks noChangeArrowheads="1"/>
            </p:cNvSpPr>
            <p:nvPr/>
          </p:nvSpPr>
          <p:spPr bwMode="auto">
            <a:xfrm>
              <a:off x="2347913" y="4895850"/>
              <a:ext cx="2133600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 eaLnBrk="0" hangingPunct="0">
                <a:spcBef>
                  <a:spcPct val="50000"/>
                </a:spcBef>
              </a:pPr>
              <a:r>
                <a:rPr lang="en-GB" altLang="zh-CN" sz="1400">
                  <a:latin typeface="Comic Sans MS" pitchFamily="66" charset="0"/>
                </a:rPr>
                <a:t>Most probable solution (global optimum)</a:t>
              </a:r>
              <a:endParaRPr lang="en-GB" altLang="zh-CN" sz="1600">
                <a:latin typeface="Comic Sans MS" pitchFamily="66" charset="0"/>
              </a:endParaRPr>
            </a:p>
          </p:txBody>
        </p:sp>
        <p:sp>
          <p:nvSpPr>
            <p:cNvPr id="65547" name="Line 11"/>
            <p:cNvSpPr>
              <a:spLocks noChangeShapeType="1"/>
            </p:cNvSpPr>
            <p:nvPr/>
          </p:nvSpPr>
          <p:spPr bwMode="auto">
            <a:xfrm flipH="1">
              <a:off x="7224713" y="5810250"/>
              <a:ext cx="7620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48" name="Text Box 12"/>
            <p:cNvSpPr txBox="1">
              <a:spLocks noChangeArrowheads="1"/>
            </p:cNvSpPr>
            <p:nvPr/>
          </p:nvSpPr>
          <p:spPr bwMode="auto">
            <a:xfrm>
              <a:off x="6691313" y="5505450"/>
              <a:ext cx="1350962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altLang="zh-CN" sz="1400">
                  <a:latin typeface="Comic Sans MS" pitchFamily="66" charset="0"/>
                </a:rPr>
                <a:t>Local optimum</a:t>
              </a:r>
            </a:p>
          </p:txBody>
        </p:sp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3338513" y="5505450"/>
              <a:ext cx="1350962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altLang="zh-CN" sz="1400">
                  <a:latin typeface="Comic Sans MS" pitchFamily="66" charset="0"/>
                </a:rPr>
                <a:t>Local optimum</a:t>
              </a:r>
            </a:p>
          </p:txBody>
        </p:sp>
        <p:sp>
          <p:nvSpPr>
            <p:cNvPr id="65550" name="Line 14"/>
            <p:cNvSpPr>
              <a:spLocks noChangeShapeType="1"/>
            </p:cNvSpPr>
            <p:nvPr/>
          </p:nvSpPr>
          <p:spPr bwMode="auto">
            <a:xfrm>
              <a:off x="4557713" y="5734050"/>
              <a:ext cx="7620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1" name="Text Box 15"/>
            <p:cNvSpPr txBox="1">
              <a:spLocks noChangeArrowheads="1"/>
            </p:cNvSpPr>
            <p:nvPr/>
          </p:nvSpPr>
          <p:spPr bwMode="auto">
            <a:xfrm>
              <a:off x="4354513" y="6251575"/>
              <a:ext cx="2471737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altLang="zh-CN" sz="2000">
                  <a:latin typeface="Comic Sans MS" pitchFamily="66" charset="0"/>
                </a:rPr>
                <a:t>Value of parameter</a:t>
              </a:r>
            </a:p>
          </p:txBody>
        </p:sp>
      </p:grpSp>
      <p:sp>
        <p:nvSpPr>
          <p:cNvPr id="65552" name="Rectangle 16"/>
          <p:cNvSpPr>
            <a:spLocks noChangeArrowheads="1"/>
          </p:cNvSpPr>
          <p:nvPr/>
        </p:nvSpPr>
        <p:spPr bwMode="auto">
          <a:xfrm>
            <a:off x="457200" y="-27384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4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图像配准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53894" y="5820703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如何定义目标函数？</a:t>
            </a:r>
            <a:endParaRPr lang="en-US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如何高效、快速实现优化？</a:t>
            </a:r>
            <a:endParaRPr lang="en-US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72" y="4077072"/>
            <a:ext cx="6707088" cy="172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6011329"/>
            <a:ext cx="5105945" cy="56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43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71600" y="909841"/>
            <a:ext cx="7416824" cy="4924424"/>
            <a:chOff x="899592" y="571681"/>
            <a:chExt cx="7611122" cy="5242451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764704"/>
              <a:ext cx="7611122" cy="504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6732240" y="571681"/>
              <a:ext cx="1584176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6447941" y="6381328"/>
            <a:ext cx="22797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NMR in Biomedicine. 2017;e3762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0050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333375"/>
            <a:ext cx="8856662" cy="936625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黑体" pitchFamily="2" charset="-122"/>
                <a:ea typeface="黑体" pitchFamily="2" charset="-122"/>
                <a:cs typeface="+mn-cs"/>
              </a:rPr>
              <a:t>扩散加</a:t>
            </a:r>
            <a:r>
              <a:rPr lang="zh-CN" altLang="en-US" sz="3600" b="1" dirty="0" smtClean="0">
                <a:latin typeface="黑体" pitchFamily="2" charset="-122"/>
                <a:ea typeface="黑体" pitchFamily="2" charset="-122"/>
                <a:cs typeface="+mn-cs"/>
              </a:rPr>
              <a:t>权</a:t>
            </a:r>
            <a:r>
              <a:rPr lang="zh-CN" altLang="en-US" sz="3600" b="1" dirty="0">
                <a:latin typeface="黑体" pitchFamily="2" charset="-122"/>
                <a:ea typeface="黑体" pitchFamily="2" charset="-122"/>
              </a:rPr>
              <a:t>磁共振</a:t>
            </a:r>
            <a:r>
              <a:rPr lang="zh-CN" altLang="en-US" sz="3600" b="1" dirty="0" smtClean="0">
                <a:latin typeface="黑体" pitchFamily="2" charset="-122"/>
                <a:ea typeface="黑体" pitchFamily="2" charset="-122"/>
                <a:cs typeface="+mn-cs"/>
              </a:rPr>
              <a:t>成</a:t>
            </a:r>
            <a:r>
              <a:rPr lang="zh-CN" altLang="en-US" sz="3600" b="1" dirty="0">
                <a:latin typeface="黑体" pitchFamily="2" charset="-122"/>
                <a:ea typeface="黑体" pitchFamily="2" charset="-122"/>
                <a:cs typeface="+mn-cs"/>
              </a:rPr>
              <a:t>像</a:t>
            </a:r>
            <a:endParaRPr lang="en-US" altLang="zh-CN" sz="3600" b="1" dirty="0">
              <a:latin typeface="黑体" pitchFamily="2" charset="-122"/>
              <a:ea typeface="黑体" pitchFamily="2" charset="-122"/>
              <a:cs typeface="+mn-cs"/>
            </a:endParaRPr>
          </a:p>
        </p:txBody>
      </p:sp>
      <p:pic>
        <p:nvPicPr>
          <p:cNvPr id="17411" name="Picture 4"/>
          <p:cNvPicPr>
            <a:picLocks noChangeAspect="1" noChangeArrowheads="1"/>
          </p:cNvPicPr>
          <p:nvPr/>
        </p:nvPicPr>
        <p:blipFill>
          <a:blip r:embed="rId2">
            <a:lum bright="-24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014092"/>
            <a:ext cx="2087562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 Box 18"/>
          <p:cNvSpPr txBox="1">
            <a:spLocks noChangeArrowheads="1"/>
          </p:cNvSpPr>
          <p:nvPr/>
        </p:nvSpPr>
        <p:spPr bwMode="auto">
          <a:xfrm>
            <a:off x="4572000" y="1726755"/>
            <a:ext cx="1152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分子</a:t>
            </a:r>
            <a:r>
              <a:rPr lang="en-US" altLang="zh-CN" sz="1400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14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413" name="Text Box 19"/>
          <p:cNvSpPr txBox="1">
            <a:spLocks noChangeArrowheads="1"/>
          </p:cNvSpPr>
          <p:nvPr/>
        </p:nvSpPr>
        <p:spPr bwMode="auto">
          <a:xfrm>
            <a:off x="3203575" y="1798192"/>
            <a:ext cx="1152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分子</a:t>
            </a:r>
            <a:r>
              <a:rPr lang="en-US" altLang="zh-CN" sz="1400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en-US" altLang="zh-CN" sz="14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414" name="Text Box 20"/>
          <p:cNvSpPr txBox="1">
            <a:spLocks noChangeArrowheads="1"/>
          </p:cNvSpPr>
          <p:nvPr/>
        </p:nvSpPr>
        <p:spPr bwMode="auto">
          <a:xfrm>
            <a:off x="4787900" y="3766733"/>
            <a:ext cx="1152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分子</a:t>
            </a:r>
            <a:r>
              <a:rPr lang="en-US" altLang="zh-CN" sz="1400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4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</a:p>
        </p:txBody>
      </p:sp>
      <p:grpSp>
        <p:nvGrpSpPr>
          <p:cNvPr id="17417" name="Group 24"/>
          <p:cNvGrpSpPr>
            <a:grpSpLocks/>
          </p:cNvGrpSpPr>
          <p:nvPr/>
        </p:nvGrpSpPr>
        <p:grpSpPr bwMode="auto">
          <a:xfrm>
            <a:off x="5724526" y="2742755"/>
            <a:ext cx="2663825" cy="369888"/>
            <a:chOff x="3606" y="1893"/>
            <a:chExt cx="1678" cy="233"/>
          </a:xfrm>
        </p:grpSpPr>
        <p:sp>
          <p:nvSpPr>
            <p:cNvPr id="17422" name="Text Box 7"/>
            <p:cNvSpPr txBox="1">
              <a:spLocks noChangeArrowheads="1"/>
            </p:cNvSpPr>
            <p:nvPr/>
          </p:nvSpPr>
          <p:spPr bwMode="auto">
            <a:xfrm>
              <a:off x="4195" y="1893"/>
              <a:ext cx="108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 dirty="0" smtClean="0">
                  <a:solidFill>
                    <a:srgbClr val="FF33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扩散敏感加权</a:t>
              </a:r>
              <a:endParaRPr lang="en-US" altLang="zh-CN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423" name="AutoShape 11"/>
            <p:cNvSpPr>
              <a:spLocks noChangeArrowheads="1"/>
            </p:cNvSpPr>
            <p:nvPr/>
          </p:nvSpPr>
          <p:spPr bwMode="auto">
            <a:xfrm>
              <a:off x="3606" y="1963"/>
              <a:ext cx="453" cy="90"/>
            </a:xfrm>
            <a:prstGeom prst="leftArrow">
              <a:avLst>
                <a:gd name="adj1" fmla="val 50000"/>
                <a:gd name="adj2" fmla="val 1258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7418" name="Group 23"/>
          <p:cNvGrpSpPr>
            <a:grpSpLocks/>
          </p:cNvGrpSpPr>
          <p:nvPr/>
        </p:nvGrpSpPr>
        <p:grpSpPr bwMode="auto">
          <a:xfrm>
            <a:off x="1177926" y="2742755"/>
            <a:ext cx="2097088" cy="369888"/>
            <a:chOff x="742" y="1893"/>
            <a:chExt cx="1321" cy="233"/>
          </a:xfrm>
        </p:grpSpPr>
        <p:sp>
          <p:nvSpPr>
            <p:cNvPr id="17420" name="Text Box 9"/>
            <p:cNvSpPr txBox="1">
              <a:spLocks noChangeArrowheads="1"/>
            </p:cNvSpPr>
            <p:nvPr/>
          </p:nvSpPr>
          <p:spPr bwMode="auto">
            <a:xfrm>
              <a:off x="742" y="1893"/>
              <a:ext cx="95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 dirty="0" smtClean="0">
                  <a:solidFill>
                    <a:srgbClr val="FF33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信号衰减</a:t>
              </a:r>
              <a:endParaRPr lang="en-US" altLang="zh-CN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421" name="AutoShape 12"/>
            <p:cNvSpPr>
              <a:spLocks noChangeArrowheads="1"/>
            </p:cNvSpPr>
            <p:nvPr/>
          </p:nvSpPr>
          <p:spPr bwMode="auto">
            <a:xfrm>
              <a:off x="1610" y="1964"/>
              <a:ext cx="453" cy="90"/>
            </a:xfrm>
            <a:prstGeom prst="leftArrow">
              <a:avLst>
                <a:gd name="adj1" fmla="val 50000"/>
                <a:gd name="adj2" fmla="val 1258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7419" name="Text Box 21"/>
          <p:cNvSpPr txBox="1">
            <a:spLocks noChangeArrowheads="1"/>
          </p:cNvSpPr>
          <p:nvPr/>
        </p:nvSpPr>
        <p:spPr bwMode="auto">
          <a:xfrm>
            <a:off x="971551" y="4390580"/>
            <a:ext cx="7488238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不同分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子的扩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散路径不同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在扩散敏感梯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度作用下，不同的扩散路径造成不同的相位积累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个像素中，具有不同相位的各个分子的磁共振信号之间矢量叠加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扩散越快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扩散加权越重，像素内信号强度下降越多</a:t>
            </a:r>
          </a:p>
        </p:txBody>
      </p:sp>
    </p:spTree>
    <p:extLst>
      <p:ext uri="{BB962C8B-B14F-4D97-AF65-F5344CB8AC3E}">
        <p14:creationId xmlns:p14="http://schemas.microsoft.com/office/powerpoint/2010/main" val="60683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9" t="25313" r="32324" b="9563"/>
          <a:stretch/>
        </p:blipFill>
        <p:spPr bwMode="auto">
          <a:xfrm>
            <a:off x="1108017" y="1682519"/>
            <a:ext cx="1556599" cy="2119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31682" y="333375"/>
            <a:ext cx="8856662" cy="9366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黑体" pitchFamily="2" charset="-122"/>
                <a:ea typeface="黑体" pitchFamily="2" charset="-122"/>
                <a:cs typeface="+mn-cs"/>
              </a:rPr>
              <a:t>自由扩散</a:t>
            </a:r>
            <a:r>
              <a:rPr lang="zh-CN" altLang="en-US" sz="3600" b="1" dirty="0">
                <a:latin typeface="黑体" pitchFamily="2" charset="-122"/>
                <a:ea typeface="黑体" pitchFamily="2" charset="-122"/>
                <a:cs typeface="+mn-cs"/>
              </a:rPr>
              <a:t>、</a:t>
            </a:r>
            <a:r>
              <a:rPr lang="zh-CN" altLang="en-US" sz="3600" b="1" dirty="0" smtClean="0">
                <a:latin typeface="黑体" pitchFamily="2" charset="-122"/>
                <a:ea typeface="黑体" pitchFamily="2" charset="-122"/>
                <a:cs typeface="+mn-cs"/>
              </a:rPr>
              <a:t>受限扩散与扩散各向异性</a:t>
            </a:r>
            <a:endParaRPr lang="en-US" altLang="zh-CN" sz="3600" b="1" dirty="0">
              <a:latin typeface="黑体" pitchFamily="2" charset="-122"/>
              <a:ea typeface="黑体" pitchFamily="2" charset="-122"/>
              <a:cs typeface="+mn-cs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213" y="4664196"/>
            <a:ext cx="2890396" cy="1887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592483" y="5072806"/>
            <a:ext cx="2762593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dirty="0"/>
              <a:t>D(||)= 1.3*10</a:t>
            </a:r>
            <a:r>
              <a:rPr lang="en-US" altLang="zh-CN" sz="2000" b="1" baseline="30000" dirty="0"/>
              <a:t>-5</a:t>
            </a:r>
            <a:r>
              <a:rPr lang="en-US" altLang="zh-CN" sz="2000" b="1" dirty="0"/>
              <a:t> cm</a:t>
            </a:r>
            <a:r>
              <a:rPr lang="en-US" altLang="zh-CN" sz="2000" b="1" baseline="30000" dirty="0"/>
              <a:t>2</a:t>
            </a:r>
            <a:r>
              <a:rPr lang="en-US" altLang="zh-CN" sz="2000" b="1" dirty="0"/>
              <a:t>/s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 dirty="0"/>
              <a:t>D(</a:t>
            </a:r>
            <a:r>
              <a:rPr lang="en-US" altLang="en-US" sz="2000" b="1" dirty="0"/>
              <a:t>⊥</a:t>
            </a:r>
            <a:r>
              <a:rPr lang="en-US" altLang="zh-CN" sz="2000" b="1" dirty="0"/>
              <a:t>)= 0.4*10</a:t>
            </a:r>
            <a:r>
              <a:rPr lang="en-US" altLang="zh-CN" sz="2000" b="1" baseline="30000" dirty="0"/>
              <a:t>-5</a:t>
            </a:r>
            <a:r>
              <a:rPr lang="en-US" altLang="zh-CN" sz="2000" b="1" dirty="0"/>
              <a:t> cm</a:t>
            </a:r>
            <a:r>
              <a:rPr lang="en-US" altLang="zh-CN" sz="2000" b="1" baseline="30000" dirty="0"/>
              <a:t>2</a:t>
            </a:r>
            <a:r>
              <a:rPr lang="en-US" altLang="zh-CN" sz="2000" b="1" dirty="0"/>
              <a:t>/s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278749" y="1664855"/>
            <a:ext cx="3571051" cy="2271041"/>
            <a:chOff x="895546" y="793623"/>
            <a:chExt cx="7720553" cy="4925740"/>
          </a:xfrm>
        </p:grpSpPr>
        <p:pic>
          <p:nvPicPr>
            <p:cNvPr id="12" name="图片 11" descr="40x-1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6254" y="793623"/>
              <a:ext cx="3386328" cy="1847088"/>
            </a:xfrm>
            <a:prstGeom prst="rect">
              <a:avLst/>
            </a:prstGeom>
          </p:spPr>
        </p:pic>
        <p:pic>
          <p:nvPicPr>
            <p:cNvPr id="13" name="图片 12" descr="1000x-7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8497" y="2963971"/>
              <a:ext cx="3657600" cy="2755392"/>
            </a:xfrm>
            <a:prstGeom prst="rect">
              <a:avLst/>
            </a:prstGeom>
          </p:spPr>
        </p:pic>
        <p:pic>
          <p:nvPicPr>
            <p:cNvPr id="14" name="Picture 16" descr="1000x-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14401" y="2960096"/>
              <a:ext cx="3657599" cy="2752548"/>
            </a:xfrm>
            <a:prstGeom prst="rect">
              <a:avLst/>
            </a:prstGeom>
            <a:noFill/>
          </p:spPr>
        </p:pic>
        <p:sp>
          <p:nvSpPr>
            <p:cNvPr id="15" name="矩形 14"/>
            <p:cNvSpPr/>
            <p:nvPr/>
          </p:nvSpPr>
          <p:spPr>
            <a:xfrm>
              <a:off x="2667784" y="2130457"/>
              <a:ext cx="386499" cy="28280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378750" y="2141454"/>
              <a:ext cx="386499" cy="28280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>
              <a:off x="4374037" y="2441542"/>
              <a:ext cx="584462" cy="51847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>
              <a:off x="4780961" y="2433686"/>
              <a:ext cx="3835138" cy="51690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rot="10800000" flipV="1">
              <a:off x="895546" y="2432114"/>
              <a:ext cx="1772240" cy="5279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3054285" y="2432115"/>
              <a:ext cx="1517715" cy="53732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7" descr="axon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06250" y="1431235"/>
            <a:ext cx="1481199" cy="2621645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64" y="4803578"/>
            <a:ext cx="2244571" cy="1608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45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2" name="Group 25"/>
          <p:cNvGrpSpPr>
            <a:grpSpLocks/>
          </p:cNvGrpSpPr>
          <p:nvPr/>
        </p:nvGrpSpPr>
        <p:grpSpPr bwMode="auto">
          <a:xfrm>
            <a:off x="539750" y="1925408"/>
            <a:ext cx="8193088" cy="2635250"/>
            <a:chOff x="340" y="1117"/>
            <a:chExt cx="5161" cy="1660"/>
          </a:xfrm>
        </p:grpSpPr>
        <p:pic>
          <p:nvPicPr>
            <p:cNvPr id="22536" name="Picture 12" descr="DWI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1117"/>
              <a:ext cx="5080" cy="1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7" name="Line 13"/>
            <p:cNvSpPr>
              <a:spLocks noChangeShapeType="1"/>
            </p:cNvSpPr>
            <p:nvPr/>
          </p:nvSpPr>
          <p:spPr bwMode="auto">
            <a:xfrm>
              <a:off x="1156" y="2160"/>
              <a:ext cx="45" cy="9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8" name="Line 14"/>
            <p:cNvSpPr>
              <a:spLocks noChangeShapeType="1"/>
            </p:cNvSpPr>
            <p:nvPr/>
          </p:nvSpPr>
          <p:spPr bwMode="auto">
            <a:xfrm flipH="1">
              <a:off x="1292" y="2160"/>
              <a:ext cx="46" cy="9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9" name="Line 15"/>
            <p:cNvSpPr>
              <a:spLocks noChangeShapeType="1"/>
            </p:cNvSpPr>
            <p:nvPr/>
          </p:nvSpPr>
          <p:spPr bwMode="auto">
            <a:xfrm>
              <a:off x="2744" y="2160"/>
              <a:ext cx="45" cy="9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0" name="Line 16"/>
            <p:cNvSpPr>
              <a:spLocks noChangeShapeType="1"/>
            </p:cNvSpPr>
            <p:nvPr/>
          </p:nvSpPr>
          <p:spPr bwMode="auto">
            <a:xfrm flipH="1">
              <a:off x="2880" y="2160"/>
              <a:ext cx="46" cy="9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1" name="Line 17"/>
            <p:cNvSpPr>
              <a:spLocks noChangeShapeType="1"/>
            </p:cNvSpPr>
            <p:nvPr/>
          </p:nvSpPr>
          <p:spPr bwMode="auto">
            <a:xfrm>
              <a:off x="4468" y="2205"/>
              <a:ext cx="45" cy="9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2" name="Line 18"/>
            <p:cNvSpPr>
              <a:spLocks noChangeShapeType="1"/>
            </p:cNvSpPr>
            <p:nvPr/>
          </p:nvSpPr>
          <p:spPr bwMode="auto">
            <a:xfrm flipH="1">
              <a:off x="4604" y="2205"/>
              <a:ext cx="46" cy="9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3" name="Line 19"/>
            <p:cNvSpPr>
              <a:spLocks noChangeShapeType="1"/>
            </p:cNvSpPr>
            <p:nvPr/>
          </p:nvSpPr>
          <p:spPr bwMode="auto">
            <a:xfrm flipV="1">
              <a:off x="2426" y="2251"/>
              <a:ext cx="227" cy="227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4" name="Text Box 20"/>
            <p:cNvSpPr txBox="1">
              <a:spLocks noChangeArrowheads="1"/>
            </p:cNvSpPr>
            <p:nvPr/>
          </p:nvSpPr>
          <p:spPr bwMode="auto">
            <a:xfrm>
              <a:off x="2018" y="2472"/>
              <a:ext cx="98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600" b="1" dirty="0">
                  <a:solidFill>
                    <a:srgbClr val="FF99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扩散梯度方向</a:t>
              </a:r>
            </a:p>
          </p:txBody>
        </p:sp>
        <p:sp>
          <p:nvSpPr>
            <p:cNvPr id="22545" name="Text Box 22"/>
            <p:cNvSpPr txBox="1">
              <a:spLocks noChangeArrowheads="1"/>
            </p:cNvSpPr>
            <p:nvPr/>
          </p:nvSpPr>
          <p:spPr bwMode="auto">
            <a:xfrm>
              <a:off x="4549" y="2537"/>
              <a:ext cx="95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600" b="1" dirty="0">
                  <a:solidFill>
                    <a:srgbClr val="FF99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扩散梯度方向</a:t>
              </a:r>
            </a:p>
          </p:txBody>
        </p:sp>
        <p:sp>
          <p:nvSpPr>
            <p:cNvPr id="22546" name="Line 23"/>
            <p:cNvSpPr>
              <a:spLocks noChangeShapeType="1"/>
            </p:cNvSpPr>
            <p:nvPr/>
          </p:nvSpPr>
          <p:spPr bwMode="auto">
            <a:xfrm flipH="1" flipV="1">
              <a:off x="4740" y="2296"/>
              <a:ext cx="227" cy="227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7" name="Text Box 24"/>
            <p:cNvSpPr txBox="1">
              <a:spLocks noChangeArrowheads="1"/>
            </p:cNvSpPr>
            <p:nvPr/>
          </p:nvSpPr>
          <p:spPr bwMode="auto">
            <a:xfrm>
              <a:off x="813" y="2251"/>
              <a:ext cx="10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600" b="1" dirty="0" smtClean="0">
                  <a:solidFill>
                    <a:srgbClr val="FFFF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胼胝体纤</a:t>
              </a:r>
              <a:r>
                <a:rPr lang="zh-CN" altLang="en-US" sz="1600" b="1" dirty="0">
                  <a:solidFill>
                    <a:srgbClr val="FFFF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维束</a:t>
              </a:r>
            </a:p>
          </p:txBody>
        </p:sp>
      </p:grpSp>
      <p:sp>
        <p:nvSpPr>
          <p:cNvPr id="22533" name="Text Box 26"/>
          <p:cNvSpPr txBox="1">
            <a:spLocks noChangeArrowheads="1"/>
          </p:cNvSpPr>
          <p:nvPr/>
        </p:nvSpPr>
        <p:spPr bwMode="auto">
          <a:xfrm>
            <a:off x="1116013" y="4733696"/>
            <a:ext cx="172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解剖结构像</a:t>
            </a:r>
          </a:p>
        </p:txBody>
      </p:sp>
      <p:sp>
        <p:nvSpPr>
          <p:cNvPr id="22534" name="Text Box 27"/>
          <p:cNvSpPr txBox="1">
            <a:spLocks noChangeArrowheads="1"/>
          </p:cNvSpPr>
          <p:nvPr/>
        </p:nvSpPr>
        <p:spPr bwMode="auto">
          <a:xfrm>
            <a:off x="3851275" y="4733696"/>
            <a:ext cx="172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扩散加权像</a:t>
            </a:r>
          </a:p>
        </p:txBody>
      </p:sp>
      <p:sp>
        <p:nvSpPr>
          <p:cNvPr id="22535" name="Text Box 28"/>
          <p:cNvSpPr txBox="1">
            <a:spLocks noChangeArrowheads="1"/>
          </p:cNvSpPr>
          <p:nvPr/>
        </p:nvSpPr>
        <p:spPr bwMode="auto">
          <a:xfrm>
            <a:off x="6589713" y="4733696"/>
            <a:ext cx="172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扩散加权像</a:t>
            </a: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131682" y="404934"/>
            <a:ext cx="8856662" cy="9366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黑体" pitchFamily="2" charset="-122"/>
                <a:ea typeface="黑体" pitchFamily="2" charset="-122"/>
                <a:cs typeface="+mn-cs"/>
              </a:rPr>
              <a:t>扩散加权信号强度依赖于扩散梯度方向</a:t>
            </a:r>
            <a:endParaRPr lang="en-US" altLang="zh-CN" sz="3600" b="1" dirty="0">
              <a:latin typeface="黑体" pitchFamily="2" charset="-122"/>
              <a:ea typeface="黑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25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34"/>
          <a:stretch/>
        </p:blipFill>
        <p:spPr bwMode="auto">
          <a:xfrm>
            <a:off x="248486" y="823946"/>
            <a:ext cx="1103243" cy="465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1376085" y="1248356"/>
            <a:ext cx="4141115" cy="3082882"/>
            <a:chOff x="1376085" y="1248356"/>
            <a:chExt cx="4141115" cy="3082882"/>
          </a:xfrm>
        </p:grpSpPr>
        <p:sp>
          <p:nvSpPr>
            <p:cNvPr id="5" name="TextBox 4"/>
            <p:cNvSpPr txBox="1"/>
            <p:nvPr/>
          </p:nvSpPr>
          <p:spPr>
            <a:xfrm>
              <a:off x="2392064" y="3961906"/>
              <a:ext cx="2340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扩散方向分布函数</a:t>
              </a:r>
              <a:endPara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4397" y="2544990"/>
              <a:ext cx="3782803" cy="1358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右箭头 1"/>
            <p:cNvSpPr/>
            <p:nvPr/>
          </p:nvSpPr>
          <p:spPr>
            <a:xfrm>
              <a:off x="1376085" y="3101122"/>
              <a:ext cx="332947" cy="24649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90590" y="1248356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数学建</a:t>
              </a:r>
              <a:r>
                <a:rPr lang="zh-CN" altLang="en-US" b="1" dirty="0" smtClean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模</a:t>
              </a:r>
              <a:endParaRPr lang="en-US" altLang="zh-CN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数据拟合</a:t>
              </a:r>
            </a:p>
          </p:txBody>
        </p:sp>
        <p:cxnSp>
          <p:nvCxnSpPr>
            <p:cNvPr id="10" name="肘形连接符 9"/>
            <p:cNvCxnSpPr>
              <a:stCxn id="8" idx="2"/>
            </p:cNvCxnSpPr>
            <p:nvPr/>
          </p:nvCxnSpPr>
          <p:spPr>
            <a:xfrm rot="5400000">
              <a:off x="1328311" y="2037368"/>
              <a:ext cx="1206435" cy="921073"/>
            </a:xfrm>
            <a:prstGeom prst="bentConnector3">
              <a:avLst>
                <a:gd name="adj1" fmla="val 27591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3707904" y="895507"/>
            <a:ext cx="5371979" cy="5900298"/>
            <a:chOff x="3707904" y="895507"/>
            <a:chExt cx="5371979" cy="5900298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01"/>
            <a:stretch/>
          </p:blipFill>
          <p:spPr bwMode="auto">
            <a:xfrm>
              <a:off x="5897853" y="895507"/>
              <a:ext cx="3115752" cy="4657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右箭头 6"/>
            <p:cNvSpPr/>
            <p:nvPr/>
          </p:nvSpPr>
          <p:spPr>
            <a:xfrm>
              <a:off x="5541053" y="3101122"/>
              <a:ext cx="332947" cy="24649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4182892" y="6488028"/>
              <a:ext cx="489699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65000"/>
                    </a:schemeClr>
                  </a:solidFill>
                </a:rPr>
                <a:t>O‘Donnell et al, NMR Biomed, DOI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: </a:t>
              </a:r>
              <a:r>
                <a:rPr lang="en-US" altLang="zh-CN" sz="1400" dirty="0" smtClean="0">
                  <a:solidFill>
                    <a:schemeClr val="bg1">
                      <a:lumMod val="65000"/>
                    </a:schemeClr>
                  </a:solidFill>
                </a:rPr>
                <a:t>10.1002/nbm.3805, 2018.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07904" y="4835754"/>
              <a:ext cx="21002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b="1" dirty="0" smtClean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扩散函数参</a:t>
              </a:r>
              <a:r>
                <a:rPr lang="zh-CN" altLang="en-US" b="1" dirty="0" smtClean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数化</a:t>
              </a:r>
              <a:endParaRPr lang="en-US" altLang="zh-CN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图形显</a:t>
              </a:r>
              <a:r>
                <a:rPr lang="zh-CN" altLang="en-US" b="1" dirty="0" smtClean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示</a:t>
              </a:r>
              <a:endParaRPr lang="en-US" altLang="zh-CN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统计比</a:t>
              </a:r>
              <a:r>
                <a:rPr lang="zh-CN" altLang="en-US" b="1" dirty="0" smtClean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较</a:t>
              </a:r>
              <a:endParaRPr lang="en-US" altLang="zh-CN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6" name="肘形连接符 15"/>
            <p:cNvCxnSpPr/>
            <p:nvPr/>
          </p:nvCxnSpPr>
          <p:spPr>
            <a:xfrm rot="5400000" flipH="1" flipV="1">
              <a:off x="4454429" y="3695821"/>
              <a:ext cx="1531254" cy="834838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55019" y="5505526"/>
            <a:ext cx="1116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加权方向</a:t>
            </a:r>
            <a:endParaRPr lang="en-US" altLang="zh-CN" b="1" dirty="0" smtClean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</a:t>
            </a:r>
            <a:r>
              <a:rPr lang="zh-CN" altLang="en-US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权大小</a:t>
            </a:r>
            <a:endParaRPr lang="zh-CN" altLang="en-US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328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3669" y="332656"/>
            <a:ext cx="8856662" cy="936625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背后的数学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---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模型选择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逆问题求解</a:t>
            </a:r>
            <a:endParaRPr lang="en-US" altLang="zh-CN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4820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0878970"/>
              </p:ext>
            </p:extLst>
          </p:nvPr>
        </p:nvGraphicFramePr>
        <p:xfrm>
          <a:off x="1192876" y="2060575"/>
          <a:ext cx="7195473" cy="2232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" name="公式" r:id="rId3" imgW="2831760" imgH="799920" progId="Equation.3">
                  <p:embed/>
                </p:oleObj>
              </mc:Choice>
              <mc:Fallback>
                <p:oleObj name="公式" r:id="rId3" imgW="2831760" imgH="799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876" y="2060575"/>
                        <a:ext cx="7195473" cy="22325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1258888" y="4959350"/>
            <a:ext cx="6913562" cy="485775"/>
          </a:xfrm>
          <a:prstGeom prst="rect">
            <a:avLst/>
          </a:prstGeom>
          <a:solidFill>
            <a:srgbClr val="00CCFF"/>
          </a:solidFill>
          <a:ln w="28575">
            <a:solidFill>
              <a:srgbClr val="FF9933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solidFill>
                  <a:srgbClr val="000066"/>
                </a:solidFill>
              </a:rPr>
              <a:t>选取一定的</a:t>
            </a:r>
            <a:r>
              <a:rPr lang="en-US" altLang="zh-CN" sz="2400" b="1" i="1">
                <a:solidFill>
                  <a:srgbClr val="000066"/>
                </a:solidFill>
              </a:rPr>
              <a:t>q</a:t>
            </a:r>
            <a:r>
              <a:rPr lang="en-US" altLang="zh-CN" sz="2400" b="1" i="1" baseline="-25000">
                <a:solidFill>
                  <a:srgbClr val="000066"/>
                </a:solidFill>
              </a:rPr>
              <a:t>k</a:t>
            </a:r>
            <a:r>
              <a:rPr lang="en-US" altLang="zh-CN" sz="2400" b="1" i="1">
                <a:solidFill>
                  <a:srgbClr val="000066"/>
                </a:solidFill>
                <a:latin typeface="宋体" pitchFamily="2" charset="-122"/>
              </a:rPr>
              <a:t>,</a:t>
            </a:r>
            <a:r>
              <a:rPr lang="en-US" altLang="zh-CN" sz="2400" b="1" i="1" baseline="-25000">
                <a:solidFill>
                  <a:srgbClr val="000066"/>
                </a:solidFill>
              </a:rPr>
              <a:t> </a:t>
            </a:r>
            <a:r>
              <a:rPr lang="zh-CN" altLang="en-US" sz="2400" b="1">
                <a:solidFill>
                  <a:srgbClr val="000066"/>
                </a:solidFill>
              </a:rPr>
              <a:t>实验测得</a:t>
            </a:r>
            <a:r>
              <a:rPr lang="en-US" altLang="zh-CN" sz="2400" b="1" i="1">
                <a:solidFill>
                  <a:srgbClr val="000066"/>
                </a:solidFill>
              </a:rPr>
              <a:t>S(q</a:t>
            </a:r>
            <a:r>
              <a:rPr lang="en-US" altLang="zh-CN" sz="2400" b="1" i="1" baseline="-25000">
                <a:solidFill>
                  <a:srgbClr val="000066"/>
                </a:solidFill>
              </a:rPr>
              <a:t>k</a:t>
            </a:r>
            <a:r>
              <a:rPr lang="en-US" altLang="zh-CN" sz="2400" b="1" i="1">
                <a:solidFill>
                  <a:srgbClr val="000066"/>
                </a:solidFill>
              </a:rPr>
              <a:t>,</a:t>
            </a:r>
            <a:r>
              <a:rPr lang="en-US" altLang="zh-CN" sz="2400" b="1" i="1">
                <a:solidFill>
                  <a:srgbClr val="000066"/>
                </a:solidFill>
                <a:latin typeface="Symbol" pitchFamily="18" charset="2"/>
              </a:rPr>
              <a:t>t</a:t>
            </a:r>
            <a:r>
              <a:rPr lang="en-US" altLang="zh-CN" sz="2400" b="1">
                <a:solidFill>
                  <a:srgbClr val="000066"/>
                </a:solidFill>
              </a:rPr>
              <a:t>)</a:t>
            </a:r>
            <a:r>
              <a:rPr lang="zh-CN" altLang="en-US" sz="2400" b="1">
                <a:solidFill>
                  <a:srgbClr val="000066"/>
                </a:solidFill>
              </a:rPr>
              <a:t>，求解</a:t>
            </a:r>
            <a:r>
              <a:rPr lang="en-US" altLang="zh-CN" sz="2400" b="1" i="1">
                <a:solidFill>
                  <a:srgbClr val="000066"/>
                </a:solidFill>
              </a:rPr>
              <a:t>p</a:t>
            </a:r>
            <a:r>
              <a:rPr lang="en-US" altLang="zh-CN" sz="2400" b="1">
                <a:solidFill>
                  <a:srgbClr val="000066"/>
                </a:solidFill>
              </a:rPr>
              <a:t>(</a:t>
            </a:r>
            <a:r>
              <a:rPr lang="en-US" altLang="zh-CN" sz="2400" b="1" i="1">
                <a:solidFill>
                  <a:srgbClr val="000066"/>
                </a:solidFill>
              </a:rPr>
              <a:t>R|</a:t>
            </a:r>
            <a:r>
              <a:rPr lang="en-US" altLang="zh-CN" sz="2400" b="1" i="1">
                <a:solidFill>
                  <a:srgbClr val="000066"/>
                </a:solidFill>
                <a:latin typeface="Symbol" pitchFamily="18" charset="2"/>
              </a:rPr>
              <a:t>t</a:t>
            </a:r>
            <a:r>
              <a:rPr lang="en-US" altLang="zh-CN" sz="2400" b="1">
                <a:solidFill>
                  <a:srgbClr val="000066"/>
                </a:solidFill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48064" y="5480965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信号</a:t>
            </a:r>
            <a:endParaRPr lang="zh-CN" altLang="en-US" sz="20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85719" y="5487351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位置几率函数</a:t>
            </a:r>
            <a:endParaRPr lang="zh-CN" altLang="en-US" sz="20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5816" y="5487351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实验参数</a:t>
            </a:r>
            <a:endParaRPr lang="zh-CN" altLang="en-US" sz="20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562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323850" y="1412875"/>
            <a:ext cx="436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/>
              <a:t>Fast analytic ODF computation</a:t>
            </a:r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989138"/>
            <a:ext cx="7056438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860800"/>
            <a:ext cx="7542212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941888"/>
            <a:ext cx="4968875" cy="88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3"/>
          <p:cNvSpPr>
            <a:spLocks noGrp="1" noChangeArrowheads="1"/>
          </p:cNvSpPr>
          <p:nvPr>
            <p:ph type="title"/>
          </p:nvPr>
        </p:nvSpPr>
        <p:spPr>
          <a:xfrm>
            <a:off x="539552" y="116632"/>
            <a:ext cx="8229600" cy="1143000"/>
          </a:xfrm>
          <a:noFill/>
          <a:ln/>
        </p:spPr>
        <p:txBody>
          <a:bodyPr>
            <a:normAutofit/>
          </a:bodyPr>
          <a:lstStyle/>
          <a:p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数学家的解决方案</a:t>
            </a:r>
            <a:endParaRPr lang="en-US" altLang="zh-CN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243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659378" y="1556792"/>
            <a:ext cx="672812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CC"/>
              </a:buClr>
              <a:buFont typeface="Wingdings" pitchFamily="2" charset="2"/>
              <a:buChar char="Ø"/>
            </a:pPr>
            <a:r>
              <a:rPr lang="zh-CN" altLang="en-US" sz="28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假设</a:t>
            </a:r>
            <a:r>
              <a:rPr lang="zh-CN" altLang="en-US" sz="2400" b="1" dirty="0" smtClean="0">
                <a:solidFill>
                  <a:srgbClr val="0000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单像素内水分子的扩散行为符合高斯分布</a:t>
            </a:r>
            <a:endParaRPr lang="en-US" altLang="zh-CN" sz="2400" b="1" dirty="0">
              <a:solidFill>
                <a:srgbClr val="0000CC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233" name="Rectangle 17"/>
          <p:cNvSpPr>
            <a:spLocks noChangeArrowheads="1"/>
          </p:cNvSpPr>
          <p:nvPr/>
        </p:nvSpPr>
        <p:spPr bwMode="auto">
          <a:xfrm>
            <a:off x="0" y="338120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234" name="Text Box 18"/>
          <p:cNvSpPr txBox="1">
            <a:spLocks noChangeArrowheads="1"/>
          </p:cNvSpPr>
          <p:nvPr/>
        </p:nvSpPr>
        <p:spPr bwMode="auto">
          <a:xfrm>
            <a:off x="592138" y="204612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zh-CN"/>
          </a:p>
        </p:txBody>
      </p:sp>
      <p:graphicFrame>
        <p:nvGraphicFramePr>
          <p:cNvPr id="9239" name="Object 2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9076358"/>
              </p:ext>
            </p:extLst>
          </p:nvPr>
        </p:nvGraphicFramePr>
        <p:xfrm>
          <a:off x="1954969" y="2652372"/>
          <a:ext cx="5234061" cy="1547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8" name="公式" r:id="rId3" imgW="1803240" imgH="533160" progId="Equation.3">
                  <p:embed/>
                </p:oleObj>
              </mc:Choice>
              <mc:Fallback>
                <p:oleObj name="公式" r:id="rId3" imgW="180324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4969" y="2652372"/>
                        <a:ext cx="5234061" cy="15479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2" name="Text Box 26"/>
          <p:cNvSpPr txBox="1">
            <a:spLocks noChangeArrowheads="1"/>
          </p:cNvSpPr>
          <p:nvPr/>
        </p:nvSpPr>
        <p:spPr bwMode="auto">
          <a:xfrm>
            <a:off x="6804025" y="4416258"/>
            <a:ext cx="12239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扩散张量</a:t>
            </a:r>
          </a:p>
        </p:txBody>
      </p:sp>
      <p:sp>
        <p:nvSpPr>
          <p:cNvPr id="9243" name="Line 27"/>
          <p:cNvSpPr>
            <a:spLocks noChangeShapeType="1"/>
          </p:cNvSpPr>
          <p:nvPr/>
        </p:nvSpPr>
        <p:spPr bwMode="auto">
          <a:xfrm flipH="1">
            <a:off x="6465306" y="4849645"/>
            <a:ext cx="627643" cy="52357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44" name="Line 28"/>
          <p:cNvSpPr>
            <a:spLocks noChangeShapeType="1"/>
          </p:cNvSpPr>
          <p:nvPr/>
        </p:nvSpPr>
        <p:spPr bwMode="auto">
          <a:xfrm flipH="1" flipV="1">
            <a:off x="5724525" y="3984458"/>
            <a:ext cx="107950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252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604791"/>
              </p:ext>
            </p:extLst>
          </p:nvPr>
        </p:nvGraphicFramePr>
        <p:xfrm>
          <a:off x="2268538" y="4776620"/>
          <a:ext cx="4175125" cy="132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9" name="公式" r:id="rId5" imgW="2273040" imgH="711000" progId="Equation.3">
                  <p:embed/>
                </p:oleObj>
              </mc:Choice>
              <mc:Fallback>
                <p:oleObj name="公式" r:id="rId5" imgW="22730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776620"/>
                        <a:ext cx="4175125" cy="1322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2678693" y="404664"/>
            <a:ext cx="3786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医生的解决方案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5784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367" y="1606857"/>
            <a:ext cx="4383129" cy="1568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367" y="3429000"/>
            <a:ext cx="4488376" cy="2137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0844" y="4888264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个体化，非定量</a:t>
            </a:r>
            <a:endParaRPr lang="zh-CN" altLang="en-US" sz="2400" b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8119" y="5662379"/>
            <a:ext cx="2718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定量化，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非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个体化</a:t>
            </a:r>
            <a:endParaRPr lang="zh-CN" altLang="en-US" sz="2400" b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52425" y="360511"/>
            <a:ext cx="8534400" cy="6921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000" b="1" kern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传统的影像诊断</a:t>
            </a:r>
            <a:endParaRPr lang="en-US" altLang="zh-CN" sz="4000" b="1" kern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01" y="2662754"/>
            <a:ext cx="3360211" cy="2224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505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63" y="1700808"/>
            <a:ext cx="3208337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288" y="1700808"/>
            <a:ext cx="172085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513" y="1700808"/>
            <a:ext cx="17399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738" y="1700808"/>
            <a:ext cx="168275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450" y="4580458"/>
            <a:ext cx="360045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53" name="Rectangle 13"/>
          <p:cNvSpPr>
            <a:spLocks noGrp="1" noChangeArrowheads="1"/>
          </p:cNvSpPr>
          <p:nvPr>
            <p:ph type="title"/>
          </p:nvPr>
        </p:nvSpPr>
        <p:spPr>
          <a:xfrm>
            <a:off x="468313" y="115888"/>
            <a:ext cx="8229600" cy="1143000"/>
          </a:xfrm>
          <a:noFill/>
          <a:ln/>
        </p:spPr>
        <p:txBody>
          <a:bodyPr>
            <a:normAutofit/>
          </a:bodyPr>
          <a:lstStyle/>
          <a:p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医生的解决方案</a:t>
            </a:r>
            <a:endParaRPr lang="en-US" altLang="zh-CN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070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98655" y="234881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b="1" dirty="0" smtClean="0">
                <a:ea typeface="黑体" pitchFamily="2" charset="-122"/>
                <a:cs typeface="+mn-cs"/>
              </a:rPr>
              <a:t>扩散峰度（</a:t>
            </a:r>
            <a:r>
              <a:rPr lang="en-US" altLang="zh-CN" sz="3600" b="1" dirty="0" smtClean="0">
                <a:ea typeface="黑体" pitchFamily="2" charset="-122"/>
                <a:cs typeface="+mn-cs"/>
              </a:rPr>
              <a:t>Kurtosis</a:t>
            </a:r>
            <a:r>
              <a:rPr lang="zh-CN" altLang="en-US" sz="3600" b="1" dirty="0" smtClean="0">
                <a:ea typeface="黑体" pitchFamily="2" charset="-122"/>
                <a:cs typeface="+mn-cs"/>
              </a:rPr>
              <a:t>）成像</a:t>
            </a:r>
            <a:r>
              <a:rPr lang="en-US" altLang="zh-CN" sz="3600" b="1" dirty="0" smtClean="0">
                <a:ea typeface="黑体" pitchFamily="2" charset="-122"/>
                <a:cs typeface="+mn-cs"/>
              </a:rPr>
              <a:t>-DKI</a:t>
            </a:r>
            <a:endParaRPr lang="en-US" altLang="zh-CN" sz="3600" b="1" dirty="0">
              <a:ea typeface="黑体" pitchFamily="2" charset="-122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62" y="2307279"/>
            <a:ext cx="3962927" cy="299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376971" y="6394702"/>
            <a:ext cx="26420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NMR 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Biomed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,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23: 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836–848, 2010.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004" y="1618557"/>
            <a:ext cx="3838844" cy="4271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4123569" y="6394702"/>
            <a:ext cx="4205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J 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Magn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Reson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Imaging, DOI: 10.1002/jmri.25380, 2016.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27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82753" y="234881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b="1" dirty="0" smtClean="0">
                <a:ea typeface="黑体" pitchFamily="2" charset="-122"/>
                <a:cs typeface="+mn-cs"/>
              </a:rPr>
              <a:t>“高阶”扩散成像方</a:t>
            </a:r>
            <a:r>
              <a:rPr lang="zh-CN" altLang="en-US" sz="3600" b="1" dirty="0">
                <a:ea typeface="黑体" pitchFamily="2" charset="-122"/>
                <a:cs typeface="+mn-cs"/>
              </a:rPr>
              <a:t>法</a:t>
            </a:r>
            <a:r>
              <a:rPr lang="zh-CN" altLang="en-US" sz="3600" b="1" dirty="0" smtClean="0">
                <a:ea typeface="黑体" pitchFamily="2" charset="-122"/>
                <a:cs typeface="+mn-cs"/>
              </a:rPr>
              <a:t>与</a:t>
            </a:r>
            <a:r>
              <a:rPr lang="zh-CN" altLang="en-US" sz="3600" b="1" dirty="0">
                <a:ea typeface="黑体" pitchFamily="2" charset="-122"/>
                <a:cs typeface="+mn-cs"/>
              </a:rPr>
              <a:t>数据拟</a:t>
            </a:r>
            <a:r>
              <a:rPr lang="zh-CN" altLang="en-US" sz="3600" b="1" dirty="0" smtClean="0">
                <a:ea typeface="黑体" pitchFamily="2" charset="-122"/>
                <a:cs typeface="+mn-cs"/>
              </a:rPr>
              <a:t>合算法</a:t>
            </a:r>
            <a:endParaRPr lang="en-US" altLang="zh-CN" sz="3600" b="1" dirty="0">
              <a:ea typeface="黑体" pitchFamily="2" charset="-122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5880" y="1845198"/>
            <a:ext cx="4858247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latin typeface="+mj-lt"/>
                <a:ea typeface="黑体" panose="02010609060101010101" pitchFamily="49" charset="-122"/>
              </a:rPr>
              <a:t>多个张量叠加模型</a:t>
            </a:r>
            <a:endParaRPr lang="en-US" altLang="zh-CN" sz="2400" b="1" dirty="0" smtClean="0">
              <a:latin typeface="+mj-lt"/>
              <a:ea typeface="黑体" panose="02010609060101010101" pitchFamily="49" charset="-122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j-lt"/>
                <a:ea typeface="黑体" panose="02010609060101010101" pitchFamily="49" charset="-122"/>
              </a:rPr>
              <a:t>多</a:t>
            </a:r>
            <a:r>
              <a:rPr lang="zh-CN" altLang="en-US" sz="2400" b="1" dirty="0" smtClean="0">
                <a:latin typeface="+mj-lt"/>
                <a:ea typeface="黑体" panose="02010609060101010101" pitchFamily="49" charset="-122"/>
              </a:rPr>
              <a:t>阶张量模型</a:t>
            </a:r>
            <a:endParaRPr lang="en-US" altLang="zh-CN" sz="2400" b="1" dirty="0" smtClean="0">
              <a:latin typeface="+mj-lt"/>
              <a:ea typeface="黑体" panose="02010609060101010101" pitchFamily="49" charset="-122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j-lt"/>
                <a:ea typeface="黑体" panose="02010609060101010101" pitchFamily="49" charset="-122"/>
              </a:rPr>
              <a:t>球</a:t>
            </a:r>
            <a:r>
              <a:rPr lang="zh-CN" altLang="en-US" sz="2400" b="1" dirty="0" smtClean="0">
                <a:latin typeface="+mj-lt"/>
                <a:ea typeface="黑体" panose="02010609060101010101" pitchFamily="49" charset="-122"/>
              </a:rPr>
              <a:t>面去卷积 </a:t>
            </a:r>
            <a:r>
              <a:rPr lang="en-US" altLang="zh-CN" sz="2400" b="1" dirty="0" smtClean="0">
                <a:latin typeface="+mj-lt"/>
                <a:ea typeface="黑体" panose="02010609060101010101" pitchFamily="49" charset="-122"/>
              </a:rPr>
              <a:t>(CSD)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黑体" panose="02010609060101010101" pitchFamily="49" charset="-122"/>
              </a:rPr>
              <a:t>HARDI</a:t>
            </a:r>
            <a:endParaRPr lang="en-US" altLang="zh-CN" sz="2400" b="1" dirty="0" smtClean="0">
              <a:latin typeface="+mj-lt"/>
              <a:ea typeface="黑体" panose="02010609060101010101" pitchFamily="49" charset="-122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黑体" panose="02010609060101010101" pitchFamily="49" charset="-122"/>
              </a:rPr>
              <a:t>NODDI</a:t>
            </a:r>
            <a:endParaRPr lang="en-US" altLang="zh-CN" sz="2400" b="1" dirty="0" smtClean="0">
              <a:latin typeface="+mj-lt"/>
              <a:ea typeface="黑体" panose="02010609060101010101" pitchFamily="49" charset="-122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+mj-lt"/>
                <a:ea typeface="黑体" panose="02010609060101010101" pitchFamily="49" charset="-122"/>
              </a:rPr>
              <a:t>Q-ball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j-lt"/>
                <a:ea typeface="黑体" panose="02010609060101010101" pitchFamily="49" charset="-122"/>
              </a:rPr>
              <a:t>扩</a:t>
            </a:r>
            <a:r>
              <a:rPr lang="zh-CN" altLang="en-US" sz="2400" b="1" dirty="0" smtClean="0">
                <a:latin typeface="+mj-lt"/>
                <a:ea typeface="黑体" panose="02010609060101010101" pitchFamily="49" charset="-122"/>
              </a:rPr>
              <a:t>散光谱成像（</a:t>
            </a:r>
            <a:r>
              <a:rPr lang="en-US" altLang="zh-CN" sz="2400" b="1" dirty="0" smtClean="0">
                <a:latin typeface="+mj-lt"/>
                <a:ea typeface="黑体" panose="02010609060101010101" pitchFamily="49" charset="-122"/>
              </a:rPr>
              <a:t>DSI</a:t>
            </a:r>
            <a:r>
              <a:rPr lang="zh-CN" altLang="en-US" sz="2400" b="1" dirty="0" smtClean="0">
                <a:latin typeface="+mj-lt"/>
                <a:ea typeface="黑体" panose="02010609060101010101" pitchFamily="49" charset="-122"/>
              </a:rPr>
              <a:t>）</a:t>
            </a:r>
            <a:endParaRPr lang="en-US" altLang="zh-CN" sz="2400" b="1" dirty="0" smtClean="0">
              <a:latin typeface="+mj-lt"/>
              <a:ea typeface="黑体" panose="02010609060101010101" pitchFamily="49" charset="-122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+mj-lt"/>
                <a:ea typeface="黑体" panose="02010609060101010101" pitchFamily="49" charset="-122"/>
              </a:rPr>
              <a:t>Tensor-valued </a:t>
            </a:r>
            <a:r>
              <a:rPr lang="en-US" altLang="zh-CN" sz="2400" b="1" dirty="0">
                <a:latin typeface="+mj-lt"/>
                <a:ea typeface="黑体" panose="02010609060101010101" pitchFamily="49" charset="-122"/>
              </a:rPr>
              <a:t>diffusion encoding</a:t>
            </a:r>
            <a:endParaRPr lang="zh-CN" altLang="en-US" sz="2400" b="1" dirty="0">
              <a:latin typeface="+mj-lt"/>
              <a:ea typeface="黑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122499" y="1779096"/>
            <a:ext cx="2773851" cy="3917029"/>
            <a:chOff x="6122499" y="1779096"/>
            <a:chExt cx="2773851" cy="3917029"/>
          </a:xfrm>
        </p:grpSpPr>
        <p:sp>
          <p:nvSpPr>
            <p:cNvPr id="3" name="TextBox 2"/>
            <p:cNvSpPr txBox="1"/>
            <p:nvPr/>
          </p:nvSpPr>
          <p:spPr>
            <a:xfrm>
              <a:off x="6122499" y="3144340"/>
              <a:ext cx="26524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更多</a:t>
              </a:r>
              <a:r>
                <a:rPr lang="en-US" altLang="zh-CN" b="1" dirty="0" smtClean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/</a:t>
              </a:r>
              <a:r>
                <a:rPr lang="zh-CN" altLang="en-US" b="1" dirty="0" smtClean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更高的</a:t>
              </a:r>
              <a:r>
                <a:rPr lang="en-US" altLang="zh-CN" b="1" dirty="0" smtClean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b</a:t>
              </a:r>
              <a:r>
                <a:rPr lang="zh-CN" altLang="en-US" b="1" dirty="0" smtClean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值</a:t>
              </a:r>
              <a:endParaRPr lang="en-US" altLang="zh-CN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b="1" dirty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更</a:t>
              </a:r>
              <a:r>
                <a:rPr lang="zh-CN" altLang="en-US" b="1" dirty="0" smtClean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多</a:t>
              </a:r>
              <a:r>
                <a:rPr lang="zh-CN" altLang="en-US" b="1" dirty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en-US" b="1" dirty="0" smtClean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扩散加权方向</a:t>
              </a:r>
              <a:endParaRPr lang="en-US" altLang="zh-CN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b="1" dirty="0" smtClean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更复杂的先验组织模型</a:t>
              </a:r>
              <a:endParaRPr lang="zh-CN" altLang="en-US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90756" y="1779096"/>
              <a:ext cx="2433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更多的组织信息</a:t>
              </a:r>
              <a:endParaRPr lang="en-US" altLang="zh-CN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b="1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定量的组织信息</a:t>
              </a:r>
              <a:endPara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90756" y="4772795"/>
              <a:ext cx="27055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更长的成像时间</a:t>
              </a:r>
              <a:endParaRPr lang="en-US" altLang="zh-CN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更</a:t>
              </a:r>
              <a:r>
                <a:rPr lang="zh-CN" altLang="en-US" b="1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高的成像仪硬件要求</a:t>
              </a:r>
              <a:endParaRPr lang="en-US" altLang="zh-CN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b="1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更多的计算需求</a:t>
              </a:r>
              <a:endPara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" name="上箭头 3"/>
            <p:cNvSpPr/>
            <p:nvPr/>
          </p:nvSpPr>
          <p:spPr>
            <a:xfrm>
              <a:off x="7307915" y="2536467"/>
              <a:ext cx="198782" cy="54864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上箭头 8"/>
            <p:cNvSpPr/>
            <p:nvPr/>
          </p:nvSpPr>
          <p:spPr>
            <a:xfrm rot="10800000">
              <a:off x="7307916" y="4123937"/>
              <a:ext cx="198782" cy="54864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965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5576" y="321978"/>
            <a:ext cx="82189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面向精准</a:t>
            </a:r>
            <a:r>
              <a:rPr lang="zh-CN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医学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的影像学研究的关键问题（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37589" y="1484784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从图像（</a:t>
            </a:r>
            <a:r>
              <a:rPr lang="zh-CN" altLang="en-US" sz="4800" dirty="0" smtClean="0">
                <a:solidFill>
                  <a:srgbClr val="0000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信息</a:t>
            </a:r>
            <a:r>
              <a:rPr lang="zh-CN" altLang="en-US" sz="4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）到诊断（</a:t>
            </a:r>
            <a:r>
              <a:rPr lang="zh-CN" altLang="en-US" sz="4800" dirty="0" smtClean="0">
                <a:solidFill>
                  <a:srgbClr val="0000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决策</a:t>
            </a:r>
            <a:r>
              <a:rPr lang="zh-CN" altLang="en-US" sz="4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endParaRPr lang="zh-CN" altLang="en-US" sz="4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564904"/>
            <a:ext cx="2399968" cy="32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003" y="3040725"/>
            <a:ext cx="4910803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879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564" y="1485879"/>
            <a:ext cx="4660036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801799" y="6094391"/>
            <a:ext cx="21595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1200" dirty="0" smtClean="0"/>
              <a:t>Science</a:t>
            </a:r>
            <a:r>
              <a:rPr lang="en-US" altLang="zh-CN" sz="1200" dirty="0" smtClean="0"/>
              <a:t>,</a:t>
            </a:r>
            <a:r>
              <a:rPr lang="fr-FR" altLang="zh-CN" sz="1200" dirty="0" smtClean="0"/>
              <a:t> 338:1202-1205, 2012.</a:t>
            </a:r>
            <a:endParaRPr lang="zh-CN" altLang="en-US" sz="1200" dirty="0"/>
          </a:p>
        </p:txBody>
      </p:sp>
      <p:sp>
        <p:nvSpPr>
          <p:cNvPr id="3" name="矩形 2"/>
          <p:cNvSpPr/>
          <p:nvPr/>
        </p:nvSpPr>
        <p:spPr>
          <a:xfrm>
            <a:off x="1312122" y="3348704"/>
            <a:ext cx="12394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>
                <a:solidFill>
                  <a:srgbClr val="0000CC"/>
                </a:solidFill>
              </a:rPr>
              <a:t>Spaun</a:t>
            </a:r>
            <a:endParaRPr lang="en-US" altLang="zh-CN" sz="3200" b="1" dirty="0">
              <a:solidFill>
                <a:srgbClr val="0000CC"/>
              </a:solidFill>
            </a:endParaRPr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539552" y="44624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4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从图像到诊断</a:t>
            </a:r>
            <a:r>
              <a:rPr lang="en-US" altLang="zh-CN" sz="4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-</a:t>
            </a:r>
            <a:r>
              <a:rPr lang="zh-CN" altLang="en-US" sz="4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类脑智能</a:t>
            </a:r>
            <a:endParaRPr lang="zh-CN" altLang="en-US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6283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矩形 1"/>
          <p:cNvSpPr>
            <a:spLocks noChangeArrowheads="1"/>
          </p:cNvSpPr>
          <p:nvPr/>
        </p:nvSpPr>
        <p:spPr bwMode="auto">
          <a:xfrm>
            <a:off x="266700" y="4941168"/>
            <a:ext cx="874395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“… … (both) the </a:t>
            </a:r>
            <a:r>
              <a:rPr lang="en-US" altLang="zh-CN" sz="2400" b="1" dirty="0">
                <a:solidFill>
                  <a:schemeClr val="tx2"/>
                </a:solidFill>
                <a:latin typeface="Arial" charset="0"/>
              </a:rPr>
              <a:t>brain</a:t>
            </a:r>
            <a:r>
              <a:rPr lang="en-US" altLang="zh-CN" sz="1800" dirty="0">
                <a:latin typeface="Arial" charset="0"/>
              </a:rPr>
              <a:t> and the </a:t>
            </a:r>
            <a:r>
              <a:rPr lang="en-US" altLang="zh-CN" sz="2800" b="1" dirty="0">
                <a:solidFill>
                  <a:schemeClr val="tx2"/>
                </a:solidFill>
                <a:latin typeface="Arial" charset="0"/>
              </a:rPr>
              <a:t>internet</a:t>
            </a:r>
            <a:r>
              <a:rPr lang="en-US" altLang="zh-CN" sz="1800" dirty="0">
                <a:latin typeface="Arial" charset="0"/>
              </a:rPr>
              <a:t> have been selected for </a:t>
            </a:r>
            <a:r>
              <a:rPr lang="en-US" altLang="zh-CN" sz="1800" dirty="0">
                <a:solidFill>
                  <a:srgbClr val="0000CC"/>
                </a:solidFill>
                <a:latin typeface="Arial" charset="0"/>
              </a:rPr>
              <a:t>high efficiency of information transfer</a:t>
            </a:r>
            <a:r>
              <a:rPr lang="en-US" altLang="zh-CN" sz="1800" dirty="0">
                <a:latin typeface="Arial" charset="0"/>
              </a:rPr>
              <a:t>, </a:t>
            </a:r>
            <a:r>
              <a:rPr lang="en-US" altLang="zh-CN" sz="1800" dirty="0">
                <a:solidFill>
                  <a:srgbClr val="FF0000"/>
                </a:solidFill>
                <a:latin typeface="Arial" charset="0"/>
              </a:rPr>
              <a:t>economical wiring cost</a:t>
            </a:r>
            <a:r>
              <a:rPr lang="en-US" altLang="zh-CN" sz="1800" dirty="0">
                <a:latin typeface="Arial" charset="0"/>
              </a:rPr>
              <a:t>, </a:t>
            </a:r>
            <a:r>
              <a:rPr lang="en-US" altLang="zh-CN" sz="1800" dirty="0">
                <a:solidFill>
                  <a:srgbClr val="0000CC"/>
                </a:solidFill>
                <a:latin typeface="Arial" charset="0"/>
              </a:rPr>
              <a:t>rapid </a:t>
            </a:r>
            <a:r>
              <a:rPr lang="en-US" altLang="zh-CN" sz="1800" dirty="0" err="1">
                <a:solidFill>
                  <a:srgbClr val="0000CC"/>
                </a:solidFill>
                <a:latin typeface="Arial" charset="0"/>
              </a:rPr>
              <a:t>adaptivity</a:t>
            </a:r>
            <a:r>
              <a:rPr lang="en-US" altLang="zh-CN" sz="1800" dirty="0">
                <a:solidFill>
                  <a:srgbClr val="0000CC"/>
                </a:solidFill>
                <a:latin typeface="Arial" charset="0"/>
              </a:rPr>
              <a:t> or </a:t>
            </a:r>
            <a:r>
              <a:rPr lang="en-US" altLang="zh-CN" sz="1800" dirty="0" err="1">
                <a:solidFill>
                  <a:srgbClr val="0000CC"/>
                </a:solidFill>
                <a:latin typeface="Arial" charset="0"/>
              </a:rPr>
              <a:t>evolvability</a:t>
            </a:r>
            <a:r>
              <a:rPr lang="en-US" altLang="zh-CN" sz="1800" dirty="0">
                <a:solidFill>
                  <a:srgbClr val="0000CC"/>
                </a:solidFill>
                <a:latin typeface="Arial" charset="0"/>
              </a:rPr>
              <a:t> of function </a:t>
            </a:r>
            <a:r>
              <a:rPr lang="en-US" altLang="zh-CN" sz="1800" dirty="0">
                <a:latin typeface="Arial" charset="0"/>
              </a:rPr>
              <a:t>and </a:t>
            </a:r>
            <a:r>
              <a:rPr lang="en-US" altLang="zh-CN" sz="1800" dirty="0">
                <a:solidFill>
                  <a:srgbClr val="FF0000"/>
                </a:solidFill>
                <a:latin typeface="Arial" charset="0"/>
              </a:rPr>
              <a:t>robustness to physical damage</a:t>
            </a:r>
            <a:r>
              <a:rPr lang="en-US" altLang="zh-CN" sz="1800" dirty="0">
                <a:latin typeface="Arial" charset="0"/>
              </a:rPr>
              <a:t>”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charset="0"/>
              </a:rPr>
              <a:t>			                         ----- Ed </a:t>
            </a:r>
            <a:r>
              <a:rPr lang="en-US" altLang="zh-CN" sz="1800" dirty="0" err="1">
                <a:latin typeface="Arial" charset="0"/>
              </a:rPr>
              <a:t>Bullmore</a:t>
            </a:r>
            <a:endParaRPr lang="zh-CN" altLang="en-US" sz="1800" dirty="0">
              <a:latin typeface="Arial" charset="0"/>
            </a:endParaRPr>
          </a:p>
        </p:txBody>
      </p:sp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857375"/>
            <a:ext cx="4329112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4" r="9818"/>
          <a:stretch>
            <a:fillRect/>
          </a:stretch>
        </p:blipFill>
        <p:spPr bwMode="auto">
          <a:xfrm>
            <a:off x="5029200" y="1800225"/>
            <a:ext cx="3848100" cy="272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TextBox 2"/>
          <p:cNvSpPr txBox="1">
            <a:spLocks noChangeArrowheads="1"/>
          </p:cNvSpPr>
          <p:nvPr/>
        </p:nvSpPr>
        <p:spPr bwMode="auto">
          <a:xfrm>
            <a:off x="220538" y="406405"/>
            <a:ext cx="87439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>
                <a:latin typeface="黑体" pitchFamily="2" charset="-122"/>
                <a:ea typeface="黑体" pitchFamily="2" charset="-122"/>
              </a:rPr>
              <a:t>大脑与互联网进化的趋同性</a:t>
            </a:r>
          </a:p>
        </p:txBody>
      </p:sp>
    </p:spTree>
    <p:extLst>
      <p:ext uri="{BB962C8B-B14F-4D97-AF65-F5344CB8AC3E}">
        <p14:creationId xmlns:p14="http://schemas.microsoft.com/office/powerpoint/2010/main" val="368667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1057598" y="1006286"/>
            <a:ext cx="4004469" cy="829816"/>
          </a:xfrm>
          <a:prstGeom prst="rect">
            <a:avLst/>
          </a:prstGeom>
          <a:solidFill>
            <a:srgbClr val="FFCCFF"/>
          </a:solidFill>
          <a:ln w="25400">
            <a:solidFill>
              <a:srgbClr val="C00000"/>
            </a:solidFill>
          </a:ln>
          <a:effectLst/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高信息量</a:t>
            </a:r>
            <a:r>
              <a:rPr lang="zh-CN" altLang="en-US" sz="2800" b="1" dirty="0">
                <a:solidFill>
                  <a:srgbClr val="0000CC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影像学数据的</a:t>
            </a:r>
            <a:r>
              <a:rPr lang="zh-CN" altLang="en-US" sz="28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快速、廉价</a:t>
            </a:r>
            <a:r>
              <a:rPr lang="zh-CN" altLang="en-US" sz="2800" b="1" dirty="0" smtClean="0">
                <a:solidFill>
                  <a:srgbClr val="0000CC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获取</a:t>
            </a:r>
            <a:endParaRPr lang="zh-CN" altLang="en-US" sz="2800" b="1" dirty="0">
              <a:solidFill>
                <a:srgbClr val="0000CC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title"/>
          </p:nvPr>
        </p:nvSpPr>
        <p:spPr>
          <a:xfrm>
            <a:off x="971600" y="5001273"/>
            <a:ext cx="4176464" cy="936104"/>
          </a:xfrm>
          <a:solidFill>
            <a:srgbClr val="FFCCFF"/>
          </a:solidFill>
          <a:ln w="25400">
            <a:solidFill>
              <a:srgbClr val="C00000"/>
            </a:solidFill>
          </a:ln>
        </p:spPr>
        <p:txBody>
          <a:bodyPr>
            <a:no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个体</a:t>
            </a:r>
            <a:r>
              <a:rPr lang="zh-CN" altLang="en-US" sz="2800" b="1" dirty="0" smtClean="0">
                <a:solidFill>
                  <a:srgbClr val="0000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影像学数据中</a:t>
            </a:r>
            <a:r>
              <a:rPr lang="zh-CN" altLang="en-US" sz="28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参数化</a:t>
            </a:r>
            <a:r>
              <a:rPr lang="zh-CN" altLang="en-US" sz="2800" b="1" dirty="0" smtClean="0">
                <a:solidFill>
                  <a:srgbClr val="0000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信息的</a:t>
            </a:r>
            <a:r>
              <a:rPr lang="zh-CN" altLang="en-US" sz="2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定量</a:t>
            </a:r>
            <a:r>
              <a:rPr lang="zh-CN" altLang="en-US" sz="2800" b="1" dirty="0" smtClean="0">
                <a:solidFill>
                  <a:srgbClr val="0000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提取与分析</a:t>
            </a:r>
            <a:endParaRPr lang="en-US" altLang="zh-CN" sz="2800" b="1" dirty="0" smtClean="0">
              <a:solidFill>
                <a:srgbClr val="0000CC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345897" y="3075494"/>
            <a:ext cx="2160240" cy="86409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25617" y="3184377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数学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17905" y="3184377"/>
            <a:ext cx="2052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信息科学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93569" y="3075494"/>
            <a:ext cx="2160240" cy="86409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97825" y="3166526"/>
            <a:ext cx="648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/>
              <a:t>+</a:t>
            </a:r>
            <a:endParaRPr lang="zh-CN" altLang="en-US" sz="4000" b="1" dirty="0"/>
          </a:p>
        </p:txBody>
      </p:sp>
      <p:sp>
        <p:nvSpPr>
          <p:cNvPr id="8" name="右箭头 7"/>
          <p:cNvSpPr/>
          <p:nvPr/>
        </p:nvSpPr>
        <p:spPr>
          <a:xfrm rot="16200000">
            <a:off x="2419529" y="2302430"/>
            <a:ext cx="100811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 rot="5400000">
            <a:off x="2419529" y="4166581"/>
            <a:ext cx="100811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右大括号 1"/>
          <p:cNvSpPr/>
          <p:nvPr/>
        </p:nvSpPr>
        <p:spPr>
          <a:xfrm>
            <a:off x="6012160" y="1708428"/>
            <a:ext cx="720080" cy="359822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804248" y="2344812"/>
            <a:ext cx="1656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精准</a:t>
            </a:r>
            <a:endParaRPr lang="en-US" altLang="zh-CN" sz="4800" dirty="0" smtClean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疾病诊断</a:t>
            </a:r>
            <a:endParaRPr lang="zh-CN" altLang="en-US" sz="4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285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63688" y="2708920"/>
            <a:ext cx="610936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欢迎批评指正！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866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5"/>
          <a:stretch/>
        </p:blipFill>
        <p:spPr bwMode="auto">
          <a:xfrm>
            <a:off x="755576" y="905210"/>
            <a:ext cx="1728192" cy="2390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908720"/>
            <a:ext cx="2018606" cy="2413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908720"/>
            <a:ext cx="1859632" cy="2413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942591"/>
            <a:ext cx="1996616" cy="2510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6444207" y="3419708"/>
            <a:ext cx="1973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Ernest Hemingway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55576" y="3419708"/>
            <a:ext cx="183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Vincent van Gogh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91880" y="3419708"/>
            <a:ext cx="184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Winston Churchill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811133" y="644404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犀利哥</a:t>
            </a:r>
            <a:endParaRPr lang="zh-CN" altLang="en-US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292080" y="4296967"/>
            <a:ext cx="2880320" cy="2135396"/>
            <a:chOff x="5292080" y="4296967"/>
            <a:chExt cx="2880320" cy="2135396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6256" y="4296967"/>
              <a:ext cx="1296144" cy="213539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5292080" y="5030705"/>
              <a:ext cx="178606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双相型障碍</a:t>
              </a:r>
              <a:endParaRPr lang="en-US" altLang="zh-CN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pPr algn="ctr"/>
              <a:r>
                <a:rPr lang="en-US" altLang="zh-CN" dirty="0" smtClean="0">
                  <a:solidFill>
                    <a:srgbClr val="FF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Bipolar disorder</a:t>
              </a:r>
              <a:endPara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27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476" y="5085184"/>
            <a:ext cx="3817119" cy="1492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54197"/>
            <a:ext cx="4962716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765324"/>
            <a:ext cx="2689864" cy="182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27584" y="355598"/>
            <a:ext cx="7704856" cy="6921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000" b="1" kern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精准医学（</a:t>
            </a:r>
            <a:r>
              <a:rPr lang="en-US" altLang="zh-CN" sz="4000" b="1" kern="0" dirty="0" smtClean="0">
                <a:solidFill>
                  <a:schemeClr val="tx1"/>
                </a:solidFill>
                <a:ea typeface="黑体" panose="02010609060101010101" pitchFamily="49" charset="-122"/>
              </a:rPr>
              <a:t>AI</a:t>
            </a:r>
            <a:r>
              <a:rPr lang="zh-CN" altLang="en-US" sz="4000" b="1" kern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）时代的影像诊断</a:t>
            </a:r>
            <a:endParaRPr lang="en-US" altLang="zh-CN" sz="4000" b="1" kern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2" y="3140968"/>
            <a:ext cx="4285864" cy="303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890" y="3789040"/>
            <a:ext cx="4817370" cy="1128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06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619672" y="1052736"/>
            <a:ext cx="5976664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endParaRPr lang="en-US" altLang="zh-CN" sz="4000" b="1" dirty="0" smtClean="0">
              <a:solidFill>
                <a:srgbClr val="0000CC"/>
              </a:solidFill>
              <a:latin typeface="黑体" pitchFamily="2" charset="-122"/>
              <a:ea typeface="黑体" pitchFamily="2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4000" b="1" dirty="0" smtClean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个体化、定量信息的获取</a:t>
            </a:r>
            <a:endParaRPr lang="en-US" altLang="zh-CN" sz="4000" b="1" dirty="0" smtClean="0">
              <a:solidFill>
                <a:srgbClr val="0000CC"/>
              </a:solidFill>
              <a:latin typeface="黑体" pitchFamily="2" charset="-122"/>
              <a:ea typeface="黑体" pitchFamily="2" charset="-122"/>
            </a:endParaRPr>
          </a:p>
          <a:p>
            <a:pPr algn="ctr">
              <a:spcBef>
                <a:spcPts val="600"/>
              </a:spcBef>
            </a:pPr>
            <a:endParaRPr lang="en-US" altLang="zh-CN" sz="4000" b="1" dirty="0">
              <a:solidFill>
                <a:srgbClr val="0000CC"/>
              </a:solidFill>
              <a:latin typeface="黑体" pitchFamily="2" charset="-122"/>
              <a:ea typeface="黑体" pitchFamily="2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40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机</a:t>
            </a:r>
            <a:r>
              <a:rPr lang="zh-CN" altLang="en-US" sz="4000" b="1" dirty="0" smtClean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器（辅助）诊断</a:t>
            </a:r>
            <a:endParaRPr lang="en-US" altLang="zh-CN" sz="4000" b="1" dirty="0" smtClean="0">
              <a:solidFill>
                <a:srgbClr val="0000CC"/>
              </a:solidFill>
              <a:latin typeface="黑体" pitchFamily="2" charset="-122"/>
              <a:ea typeface="黑体" pitchFamily="2" charset="-122"/>
            </a:endParaRPr>
          </a:p>
          <a:p>
            <a:pPr algn="ctr">
              <a:spcBef>
                <a:spcPts val="600"/>
              </a:spcBef>
            </a:pPr>
            <a:endParaRPr kumimoji="0" lang="en-US" altLang="zh-CN" sz="4000" b="1" dirty="0">
              <a:solidFill>
                <a:srgbClr val="0000CC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4416280" y="3882539"/>
            <a:ext cx="288032" cy="648072"/>
          </a:xfrm>
          <a:prstGeom prst="downArrow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707821" y="4581128"/>
            <a:ext cx="17283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4000" b="1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大数据</a:t>
            </a:r>
            <a:endParaRPr lang="en-US" altLang="zh-CN" sz="4000" b="1" dirty="0">
              <a:solidFill>
                <a:srgbClr val="0000CC"/>
              </a:solidFill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89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1381768" y="2030092"/>
            <a:ext cx="3959748" cy="1261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 dirty="0" smtClean="0">
                <a:latin typeface="黑体" pitchFamily="2" charset="-122"/>
                <a:ea typeface="黑体" pitchFamily="2" charset="-122"/>
              </a:rPr>
              <a:t>影像特征</a:t>
            </a:r>
            <a:r>
              <a:rPr lang="en-US" altLang="zh-CN" sz="2800" b="1" dirty="0" smtClean="0">
                <a:latin typeface="黑体" pitchFamily="2" charset="-122"/>
                <a:ea typeface="黑体" pitchFamily="2" charset="-122"/>
              </a:rPr>
              <a:t>/</a:t>
            </a:r>
            <a:r>
              <a:rPr lang="zh-CN" altLang="en-US" sz="2800" b="1" dirty="0" smtClean="0">
                <a:latin typeface="黑体" pitchFamily="2" charset="-122"/>
                <a:ea typeface="黑体" pitchFamily="2" charset="-122"/>
              </a:rPr>
              <a:t>标志物</a:t>
            </a:r>
            <a:r>
              <a:rPr lang="en-US" altLang="zh-CN" sz="2800" b="1" dirty="0" smtClean="0">
                <a:latin typeface="黑体" pitchFamily="2" charset="-122"/>
                <a:ea typeface="黑体" pitchFamily="2" charset="-122"/>
              </a:rPr>
              <a:t>/</a:t>
            </a:r>
            <a:r>
              <a:rPr lang="zh-CN" altLang="en-US" sz="2800" b="1" dirty="0" smtClean="0">
                <a:latin typeface="黑体" pitchFamily="2" charset="-122"/>
                <a:ea typeface="黑体" pitchFamily="2" charset="-122"/>
              </a:rPr>
              <a:t>表型</a:t>
            </a:r>
            <a:endParaRPr lang="en-US" altLang="zh-CN" sz="2800" b="1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CN" altLang="en-US" sz="1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信号强度变化</a:t>
            </a:r>
            <a:endParaRPr lang="en-US" altLang="zh-CN" sz="1600" dirty="0" smtClean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CN" altLang="en-US" sz="1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参数化组织性质的变化</a:t>
            </a:r>
            <a:endParaRPr lang="en-US" altLang="zh-CN" sz="1600" dirty="0" smtClean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CN" altLang="en-US" sz="1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体积及形态学变化</a:t>
            </a:r>
            <a:endParaRPr kumimoji="0" lang="zh-CN" altLang="en-US" sz="2400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762457" y="476672"/>
            <a:ext cx="781083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latin typeface="黑体" pitchFamily="2" charset="-122"/>
                <a:ea typeface="黑体" pitchFamily="2" charset="-122"/>
                <a:sym typeface="Symbol"/>
              </a:rPr>
              <a:t>什</a:t>
            </a:r>
            <a:r>
              <a:rPr lang="zh-CN" altLang="en-US" sz="3600" b="1" dirty="0">
                <a:latin typeface="黑体" pitchFamily="2" charset="-122"/>
                <a:ea typeface="黑体" pitchFamily="2" charset="-122"/>
                <a:sym typeface="Symbol"/>
              </a:rPr>
              <a:t>么</a:t>
            </a:r>
            <a:r>
              <a:rPr lang="zh-CN" altLang="en-US" sz="3600" b="1" dirty="0" smtClean="0">
                <a:latin typeface="黑体" pitchFamily="2" charset="-122"/>
                <a:ea typeface="黑体" pitchFamily="2" charset="-122"/>
                <a:sym typeface="Symbol"/>
              </a:rPr>
              <a:t>是目前</a:t>
            </a:r>
            <a:r>
              <a:rPr lang="en-US" altLang="zh-CN" sz="3600" b="1" dirty="0" smtClean="0">
                <a:ea typeface="黑体" pitchFamily="2" charset="-122"/>
                <a:sym typeface="Symbol"/>
              </a:rPr>
              <a:t>AI</a:t>
            </a:r>
            <a:r>
              <a:rPr lang="zh-CN" altLang="en-US" sz="3600" b="1" dirty="0" smtClean="0">
                <a:ea typeface="黑体" pitchFamily="2" charset="-122"/>
                <a:sym typeface="Symbol"/>
              </a:rPr>
              <a:t>还做不到</a:t>
            </a:r>
            <a:r>
              <a:rPr lang="zh-CN" altLang="en-US" sz="3600" b="1" dirty="0" smtClean="0">
                <a:latin typeface="黑体" pitchFamily="2" charset="-122"/>
                <a:ea typeface="黑体" pitchFamily="2" charset="-122"/>
                <a:sym typeface="Symbol"/>
              </a:rPr>
              <a:t>的</a:t>
            </a:r>
            <a:r>
              <a:rPr lang="zh-CN" altLang="en-US" sz="3600" b="1" dirty="0">
                <a:latin typeface="黑体" pitchFamily="2" charset="-122"/>
                <a:ea typeface="黑体" pitchFamily="2" charset="-122"/>
                <a:sym typeface="Symbol"/>
              </a:rPr>
              <a:t>？</a:t>
            </a:r>
            <a:endParaRPr lang="en-US" altLang="zh-CN" sz="3600" b="1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642103" y="3437312"/>
            <a:ext cx="3406776" cy="2695922"/>
            <a:chOff x="1930135" y="3757282"/>
            <a:chExt cx="3406776" cy="2695922"/>
          </a:xfrm>
        </p:grpSpPr>
        <p:grpSp>
          <p:nvGrpSpPr>
            <p:cNvPr id="22" name="组合 21"/>
            <p:cNvGrpSpPr/>
            <p:nvPr/>
          </p:nvGrpSpPr>
          <p:grpSpPr>
            <a:xfrm>
              <a:off x="1930135" y="3757282"/>
              <a:ext cx="3406776" cy="2695922"/>
              <a:chOff x="2919414" y="3374794"/>
              <a:chExt cx="3406776" cy="2175106"/>
            </a:xfrm>
          </p:grpSpPr>
          <p:grpSp>
            <p:nvGrpSpPr>
              <p:cNvPr id="2" name="Group 18"/>
              <p:cNvGrpSpPr>
                <a:grpSpLocks/>
              </p:cNvGrpSpPr>
              <p:nvPr/>
            </p:nvGrpSpPr>
            <p:grpSpPr bwMode="auto">
              <a:xfrm>
                <a:off x="2919414" y="4895850"/>
                <a:ext cx="3406776" cy="654050"/>
                <a:chOff x="1665" y="3100"/>
                <a:chExt cx="2146" cy="412"/>
              </a:xfrm>
            </p:grpSpPr>
            <p:sp>
              <p:nvSpPr>
                <p:cNvPr id="391187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1665" y="3100"/>
                  <a:ext cx="2125" cy="2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2800" b="1" dirty="0">
                      <a:latin typeface="黑体" pitchFamily="2" charset="-122"/>
                      <a:ea typeface="黑体" pitchFamily="2" charset="-122"/>
                    </a:rPr>
                    <a:t>病理、病生理机制</a:t>
                  </a:r>
                </a:p>
              </p:txBody>
            </p:sp>
            <p:sp>
              <p:nvSpPr>
                <p:cNvPr id="39118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73" y="3340"/>
                  <a:ext cx="2138" cy="17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1600" dirty="0">
                      <a:solidFill>
                        <a:srgbClr val="003399"/>
                      </a:solidFill>
                      <a:latin typeface="黑体" pitchFamily="2" charset="-122"/>
                      <a:ea typeface="黑体" pitchFamily="2" charset="-122"/>
                    </a:rPr>
                    <a:t>（基因、分子、细胞、代谢）</a:t>
                  </a:r>
                </a:p>
              </p:txBody>
            </p:sp>
          </p:grpSp>
          <p:sp>
            <p:nvSpPr>
              <p:cNvPr id="21" name="上下箭头 20"/>
              <p:cNvSpPr/>
              <p:nvPr/>
            </p:nvSpPr>
            <p:spPr>
              <a:xfrm>
                <a:off x="4468305" y="3374794"/>
                <a:ext cx="245097" cy="1521056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3724123" y="4184388"/>
              <a:ext cx="5889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 smtClean="0">
                  <a:solidFill>
                    <a:srgbClr val="FF0000"/>
                  </a:solidFill>
                </a:rPr>
                <a:t>？</a:t>
              </a:r>
              <a:endParaRPr lang="zh-CN" altLang="en-US" sz="4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402271" y="1772816"/>
            <a:ext cx="3043490" cy="1480230"/>
            <a:chOff x="6175827" y="2256705"/>
            <a:chExt cx="3043490" cy="1480230"/>
          </a:xfrm>
        </p:grpSpPr>
        <p:sp>
          <p:nvSpPr>
            <p:cNvPr id="15" name="Text Box 3"/>
            <p:cNvSpPr txBox="1">
              <a:spLocks noChangeArrowheads="1"/>
            </p:cNvSpPr>
            <p:nvPr/>
          </p:nvSpPr>
          <p:spPr bwMode="auto">
            <a:xfrm>
              <a:off x="6679883" y="2256705"/>
              <a:ext cx="253943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2000" dirty="0">
                  <a:latin typeface="黑体" pitchFamily="2" charset="-122"/>
                  <a:ea typeface="黑体" pitchFamily="2" charset="-122"/>
                </a:rPr>
                <a:t>(</a:t>
              </a:r>
              <a:r>
                <a:rPr kumimoji="0" lang="zh-CN" altLang="en-US" sz="2000" b="1" dirty="0" smtClean="0">
                  <a:latin typeface="黑体" pitchFamily="2" charset="-122"/>
                  <a:ea typeface="黑体" pitchFamily="2" charset="-122"/>
                </a:rPr>
                <a:t>鉴别</a:t>
              </a:r>
              <a:r>
                <a:rPr kumimoji="0" lang="en-US" altLang="zh-CN" sz="2000" b="1" dirty="0" smtClean="0">
                  <a:latin typeface="黑体" pitchFamily="2" charset="-122"/>
                  <a:ea typeface="黑体" pitchFamily="2" charset="-122"/>
                </a:rPr>
                <a:t>)</a:t>
              </a:r>
              <a:r>
                <a:rPr kumimoji="0" lang="zh-CN" altLang="en-US" sz="2000" b="1" dirty="0" smtClean="0">
                  <a:latin typeface="黑体" pitchFamily="2" charset="-122"/>
                  <a:ea typeface="黑体" pitchFamily="2" charset="-122"/>
                </a:rPr>
                <a:t>诊断</a:t>
              </a:r>
              <a:endParaRPr kumimoji="0" lang="zh-CN" altLang="en-US" sz="2000" b="1" dirty="0"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16" name="AutoShape 9"/>
            <p:cNvCxnSpPr>
              <a:cxnSpLocks noChangeShapeType="1"/>
            </p:cNvCxnSpPr>
            <p:nvPr/>
          </p:nvCxnSpPr>
          <p:spPr bwMode="auto">
            <a:xfrm>
              <a:off x="6175827" y="3068960"/>
              <a:ext cx="1008112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6876256" y="3336825"/>
              <a:ext cx="208823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kumimoji="0" lang="zh-CN" altLang="en-US" sz="2000" b="1" dirty="0" smtClean="0">
                  <a:latin typeface="黑体" pitchFamily="2" charset="-122"/>
                  <a:ea typeface="黑体" pitchFamily="2" charset="-122"/>
                </a:rPr>
                <a:t>疗效评估</a:t>
              </a:r>
              <a:endParaRPr kumimoji="0" lang="zh-CN" altLang="en-US" sz="2000" b="1" dirty="0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8" name="Text Box 3"/>
            <p:cNvSpPr txBox="1">
              <a:spLocks noChangeArrowheads="1"/>
            </p:cNvSpPr>
            <p:nvPr/>
          </p:nvSpPr>
          <p:spPr bwMode="auto">
            <a:xfrm>
              <a:off x="6876256" y="2800831"/>
              <a:ext cx="208823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kumimoji="0" lang="zh-CN" altLang="en-US" sz="2000" b="1" dirty="0" smtClean="0">
                  <a:latin typeface="黑体" pitchFamily="2" charset="-122"/>
                  <a:ea typeface="黑体" pitchFamily="2" charset="-122"/>
                </a:rPr>
                <a:t>预后</a:t>
              </a:r>
              <a:endParaRPr kumimoji="0" lang="zh-CN" altLang="en-US" sz="2000" b="1" dirty="0"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1600" y="3973126"/>
            <a:ext cx="1656184" cy="918965"/>
            <a:chOff x="5637665" y="3157151"/>
            <a:chExt cx="2218414" cy="1140659"/>
          </a:xfrm>
        </p:grpSpPr>
        <p:sp>
          <p:nvSpPr>
            <p:cNvPr id="24" name="椭圆形标注 23"/>
            <p:cNvSpPr/>
            <p:nvPr/>
          </p:nvSpPr>
          <p:spPr>
            <a:xfrm>
              <a:off x="5637665" y="3157151"/>
              <a:ext cx="2218414" cy="1140659"/>
            </a:xfrm>
            <a:prstGeom prst="wedgeEllipseCallout">
              <a:avLst>
                <a:gd name="adj1" fmla="val 81709"/>
                <a:gd name="adj2" fmla="val -28553"/>
              </a:avLst>
            </a:prstGeom>
            <a:solidFill>
              <a:srgbClr val="FFCC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27023" y="3464932"/>
              <a:ext cx="1589881" cy="496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逆问题</a:t>
              </a:r>
              <a:endParaRPr lang="zh-CN" altLang="en-US" sz="20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788024" y="3661438"/>
            <a:ext cx="2068581" cy="959760"/>
            <a:chOff x="4788024" y="3661438"/>
            <a:chExt cx="2068581" cy="959760"/>
          </a:xfrm>
        </p:grpSpPr>
        <p:sp>
          <p:nvSpPr>
            <p:cNvPr id="27" name="椭圆形标注 26"/>
            <p:cNvSpPr/>
            <p:nvPr/>
          </p:nvSpPr>
          <p:spPr>
            <a:xfrm>
              <a:off x="4788024" y="3661438"/>
              <a:ext cx="2068581" cy="959760"/>
            </a:xfrm>
            <a:prstGeom prst="wedgeEllipseCallout">
              <a:avLst>
                <a:gd name="adj1" fmla="val 7774"/>
                <a:gd name="adj2" fmla="val -159995"/>
              </a:avLst>
            </a:prstGeom>
            <a:solidFill>
              <a:srgbClr val="FFCC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076056" y="3789040"/>
              <a:ext cx="16049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基于信息的</a:t>
              </a:r>
              <a:endParaRPr lang="en-US" altLang="zh-CN" sz="2000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en-US" altLang="zh-CN" sz="2000" b="1" dirty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000" b="1" dirty="0" smtClean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决策过程？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5045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223" y="683879"/>
            <a:ext cx="3110735" cy="296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208" b="6949"/>
          <a:stretch/>
        </p:blipFill>
        <p:spPr bwMode="auto">
          <a:xfrm>
            <a:off x="4285071" y="3832529"/>
            <a:ext cx="4665395" cy="234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179685" y="4406541"/>
            <a:ext cx="4110142" cy="1097671"/>
            <a:chOff x="1084082" y="4799264"/>
            <a:chExt cx="7255088" cy="1926761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84082" y="4799264"/>
              <a:ext cx="7255088" cy="1926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直接连接符 10"/>
            <p:cNvCxnSpPr/>
            <p:nvPr/>
          </p:nvCxnSpPr>
          <p:spPr>
            <a:xfrm>
              <a:off x="1593130" y="6146276"/>
              <a:ext cx="6253785" cy="942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30362" y="5468298"/>
            <a:ext cx="241487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00" b="1" i="1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Arial" pitchFamily="34" charset="0"/>
                <a:ea typeface="inherit"/>
              </a:rPr>
              <a:t>Neurology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" pitchFamily="34" charset="0"/>
                <a:ea typeface="inherit"/>
                <a:cs typeface="Arial" pitchFamily="34" charset="0"/>
              </a:rPr>
              <a:t> </a:t>
            </a:r>
            <a:r>
              <a:rPr kumimoji="0" lang="en-US" altLang="zh-CN" sz="1200" b="1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inherit"/>
                <a:cs typeface="Arial" pitchFamily="34" charset="0"/>
              </a:rPr>
              <a:t>Neurology, </a:t>
            </a:r>
            <a:r>
              <a:rPr kumimoji="0" lang="zh-CN" altLang="zh-CN" sz="1200" b="1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inherit"/>
                <a:cs typeface="Arial" pitchFamily="34" charset="0"/>
              </a:rPr>
              <a:t>2002</a:t>
            </a:r>
            <a:r>
              <a:rPr kumimoji="0" lang="en-US" altLang="zh-CN" sz="1200" b="1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inherit"/>
                <a:cs typeface="Arial" pitchFamily="34" charset="0"/>
              </a:rPr>
              <a:t>, 58:</a:t>
            </a:r>
            <a:r>
              <a:rPr kumimoji="0" lang="zh-CN" altLang="zh-CN" sz="1200" b="1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inherit"/>
                <a:cs typeface="Arial" pitchFamily="34" charset="0"/>
              </a:rPr>
              <a:t>265-271</a:t>
            </a:r>
            <a:r>
              <a:rPr kumimoji="0" lang="en-US" altLang="zh-CN" sz="1200" b="1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inherit"/>
                <a:cs typeface="Arial" pitchFamily="34" charset="0"/>
              </a:rPr>
              <a:t>.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06199" y="1443705"/>
            <a:ext cx="4631313" cy="1481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1293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4139952" y="1556792"/>
            <a:ext cx="4004469" cy="829816"/>
          </a:xfrm>
          <a:prstGeom prst="rect">
            <a:avLst/>
          </a:prstGeom>
          <a:solidFill>
            <a:srgbClr val="FFCCFF"/>
          </a:solidFill>
          <a:ln w="25400">
            <a:solidFill>
              <a:srgbClr val="C00000"/>
            </a:solidFill>
          </a:ln>
          <a:effectLst/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高信息量</a:t>
            </a:r>
            <a:r>
              <a:rPr lang="zh-CN" altLang="en-US" sz="2800" b="1" dirty="0">
                <a:solidFill>
                  <a:srgbClr val="0000CC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影像学数据的</a:t>
            </a:r>
            <a:r>
              <a:rPr lang="zh-CN" altLang="en-US" sz="28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快速、廉价</a:t>
            </a:r>
            <a:r>
              <a:rPr lang="zh-CN" altLang="en-US" sz="2800" b="1" dirty="0" smtClean="0">
                <a:solidFill>
                  <a:srgbClr val="0000CC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获取</a:t>
            </a:r>
            <a:endParaRPr lang="zh-CN" altLang="en-US" sz="2800" b="1" dirty="0">
              <a:solidFill>
                <a:srgbClr val="0000CC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19286"/>
            <a:ext cx="6062315" cy="462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755576" y="321978"/>
            <a:ext cx="82189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面向精准</a:t>
            </a:r>
            <a:r>
              <a:rPr lang="zh-CN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医学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的影像学研究的关键问题（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sz="3200" dirty="0"/>
          </a:p>
        </p:txBody>
      </p:sp>
      <p:sp>
        <p:nvSpPr>
          <p:cNvPr id="2" name="TextBox 1"/>
          <p:cNvSpPr txBox="1"/>
          <p:nvPr/>
        </p:nvSpPr>
        <p:spPr>
          <a:xfrm flipH="1">
            <a:off x="6103903" y="5805263"/>
            <a:ext cx="255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ea typeface="黑体" panose="02010609060101010101" pitchFamily="49" charset="-122"/>
              </a:rPr>
              <a:t>MRI</a:t>
            </a:r>
            <a:r>
              <a:rPr lang="zh-CN" altLang="en-US" b="1" dirty="0" smtClean="0">
                <a:ea typeface="黑体" panose="02010609060101010101" pitchFamily="49" charset="-122"/>
              </a:rPr>
              <a:t>：提高成像速度</a:t>
            </a:r>
            <a:endParaRPr lang="en-US" altLang="zh-CN" b="1" dirty="0" smtClean="0">
              <a:ea typeface="黑体" panose="02010609060101010101" pitchFamily="49" charset="-122"/>
            </a:endParaRPr>
          </a:p>
          <a:p>
            <a:r>
              <a:rPr lang="en-US" altLang="zh-CN" b="1" dirty="0" smtClean="0">
                <a:ea typeface="黑体" panose="02010609060101010101" pitchFamily="49" charset="-122"/>
              </a:rPr>
              <a:t>CT</a:t>
            </a:r>
            <a:r>
              <a:rPr lang="zh-CN" altLang="en-US" b="1" dirty="0" smtClean="0">
                <a:ea typeface="黑体" panose="02010609060101010101" pitchFamily="49" charset="-122"/>
              </a:rPr>
              <a:t>：降低辐射剂量</a:t>
            </a:r>
            <a:endParaRPr lang="en-US" altLang="zh-CN" b="1" dirty="0" smtClean="0"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95936" y="596737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ea typeface="黑体" panose="02010609060101010101" pitchFamily="49" charset="-122"/>
              </a:rPr>
              <a:t>减少测量值</a:t>
            </a:r>
            <a:endParaRPr lang="zh-CN" altLang="en-US" b="1" dirty="0">
              <a:ea typeface="黑体" panose="02010609060101010101" pitchFamily="49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5334764" y="6128428"/>
            <a:ext cx="76913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45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1705</Words>
  <Application>Microsoft Office PowerPoint</Application>
  <PresentationFormat>全屏显示(4:3)</PresentationFormat>
  <Paragraphs>213</Paragraphs>
  <Slides>37</Slides>
  <Notes>5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0" baseType="lpstr">
      <vt:lpstr>Office 主题​​</vt:lpstr>
      <vt:lpstr>Equation</vt:lpstr>
      <vt:lpstr>公式</vt:lpstr>
      <vt:lpstr>精准医学时代的磁共振成像中的数学问题</vt:lpstr>
      <vt:lpstr>影像学是当前疾病诊断最有力的工具之一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个体影像学数据中参数化信息的定量提取与分析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扩散加权磁共振成像</vt:lpstr>
      <vt:lpstr>PowerPoint 演示文稿</vt:lpstr>
      <vt:lpstr>PowerPoint 演示文稿</vt:lpstr>
      <vt:lpstr>PowerPoint 演示文稿</vt:lpstr>
      <vt:lpstr>背后的数学---模型选择与逆问题求解</vt:lpstr>
      <vt:lpstr>数学家的解决方案</vt:lpstr>
      <vt:lpstr>PowerPoint 演示文稿</vt:lpstr>
      <vt:lpstr>医生的解决方案</vt:lpstr>
      <vt:lpstr>扩散峰度（Kurtosis）成像-DKI</vt:lpstr>
      <vt:lpstr>“高阶”扩散成像方法与数据拟合算法</vt:lpstr>
      <vt:lpstr>PowerPoint 演示文稿</vt:lpstr>
      <vt:lpstr>PowerPoint 演示文稿</vt:lpstr>
      <vt:lpstr>PowerPoint 演示文稿</vt:lpstr>
      <vt:lpstr>个体影像学数据中参数化信息的定量提取与分析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dell</cp:lastModifiedBy>
  <cp:revision>198</cp:revision>
  <dcterms:created xsi:type="dcterms:W3CDTF">2016-03-08T03:20:37Z</dcterms:created>
  <dcterms:modified xsi:type="dcterms:W3CDTF">2018-04-11T02:31:31Z</dcterms:modified>
</cp:coreProperties>
</file>